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theme/themeOverride24.xml" ContentType="application/vnd.openxmlformats-officedocument.themeOverride+xml"/>
  <Override PartName="/ppt/charts/chart27.xml" ContentType="application/vnd.openxmlformats-officedocument.drawingml.chart+xml"/>
  <Override PartName="/ppt/theme/themeOverride25.xml" ContentType="application/vnd.openxmlformats-officedocument.themeOverride+xml"/>
  <Override PartName="/ppt/charts/chart28.xml" ContentType="application/vnd.openxmlformats-officedocument.drawingml.chart+xml"/>
  <Override PartName="/ppt/theme/themeOverride26.xml" ContentType="application/vnd.openxmlformats-officedocument.themeOverride+xml"/>
  <Override PartName="/ppt/charts/chart29.xml" ContentType="application/vnd.openxmlformats-officedocument.drawingml.chart+xml"/>
  <Override PartName="/ppt/theme/themeOverride27.xml" ContentType="application/vnd.openxmlformats-officedocument.themeOverride+xml"/>
  <Override PartName="/ppt/charts/chart30.xml" ContentType="application/vnd.openxmlformats-officedocument.drawingml.chart+xml"/>
  <Override PartName="/ppt/theme/themeOverride2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5"/>
  </p:notesMasterIdLst>
  <p:sldIdLst>
    <p:sldId id="260" r:id="rId3"/>
    <p:sldId id="280" r:id="rId4"/>
    <p:sldId id="297" r:id="rId5"/>
    <p:sldId id="281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2" r:id="rId33"/>
    <p:sldId id="33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Uptake </a:t>
            </a:r>
            <a:r>
              <a:rPr lang="en-US" dirty="0"/>
              <a:t>of Formal Financial Services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Mobile money services</c:v>
                </c:pt>
                <c:pt idx="1">
                  <c:v>Commercial bank services</c:v>
                </c:pt>
                <c:pt idx="2">
                  <c:v>Insurance services</c:v>
                </c:pt>
                <c:pt idx="3">
                  <c:v>Pension services</c:v>
                </c:pt>
                <c:pt idx="4">
                  <c:v>MFI/microlender services</c:v>
                </c:pt>
                <c:pt idx="5">
                  <c:v>SACCOS</c:v>
                </c:pt>
                <c:pt idx="6">
                  <c:v>Capital markets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</c:v>
                </c:pt>
                <c:pt idx="1">
                  <c:v>0.17</c:v>
                </c:pt>
                <c:pt idx="2">
                  <c:v>0.15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0.02</c:v>
                </c:pt>
                <c:pt idx="6" formatCode="0.00%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B-4426-8A67-ED3A889BF8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Mobile money services</c:v>
                </c:pt>
                <c:pt idx="1">
                  <c:v>Commercial bank services</c:v>
                </c:pt>
                <c:pt idx="2">
                  <c:v>Insurance services</c:v>
                </c:pt>
                <c:pt idx="3">
                  <c:v>Pension services</c:v>
                </c:pt>
                <c:pt idx="4">
                  <c:v>MFI/microlender services</c:v>
                </c:pt>
                <c:pt idx="5">
                  <c:v>SACCOS</c:v>
                </c:pt>
                <c:pt idx="6">
                  <c:v>Capital markets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0.03</c:v>
                </c:pt>
                <c:pt idx="4">
                  <c:v>0.02</c:v>
                </c:pt>
                <c:pt idx="5">
                  <c:v>0.03</c:v>
                </c:pt>
                <c:pt idx="6" formatCode="0.00%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B-4426-8A67-ED3A889BF8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6886088"/>
        <c:axId val="466886480"/>
      </c:barChart>
      <c:catAx>
        <c:axId val="466886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66886480"/>
        <c:crosses val="autoZero"/>
        <c:auto val="1"/>
        <c:lblAlgn val="ctr"/>
        <c:lblOffset val="100"/>
        <c:noMultiLvlLbl val="0"/>
      </c:catAx>
      <c:valAx>
        <c:axId val="46688648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6688608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Main reason to join savings group?</a:t>
            </a:r>
          </a:p>
          <a:p>
            <a:pPr>
              <a:defRPr/>
            </a:pPr>
            <a:r>
              <a:rPr lang="en-US" sz="1800" b="0" i="0" baseline="0" dirty="0" smtClean="0">
                <a:effectLst/>
              </a:rPr>
              <a:t>Base=saving group members only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0155399957950131"/>
          <c:y val="0.14987683593739431"/>
          <c:w val="0.47158985431805639"/>
          <c:h val="0.81905360638567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7D7-4208-9BF3-7004C42144E9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F7D7-4208-9BF3-7004C42144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Other</c:v>
                </c:pt>
                <c:pt idx="1">
                  <c:v>They give information on matters such as education, health,</c:v>
                </c:pt>
                <c:pt idx="2">
                  <c:v>It forces me to save</c:v>
                </c:pt>
                <c:pt idx="3">
                  <c:v>They give financial advice</c:v>
                </c:pt>
                <c:pt idx="4">
                  <c:v>To borrow money</c:v>
                </c:pt>
                <c:pt idx="5">
                  <c:v>To socialise or meet friends/to network</c:v>
                </c:pt>
                <c:pt idx="6">
                  <c:v>Can get access to money in case of loss or emergency/access</c:v>
                </c:pt>
                <c:pt idx="7">
                  <c:v>Can turn to them when in financial need</c:v>
                </c:pt>
                <c:pt idx="8">
                  <c:v>To save money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3.9311532679016201E-2</c:v>
                </c:pt>
                <c:pt idx="1">
                  <c:v>1.5605950882749171E-2</c:v>
                </c:pt>
                <c:pt idx="2">
                  <c:v>3.0872159544692687E-2</c:v>
                </c:pt>
                <c:pt idx="3">
                  <c:v>6.7699206760694727E-2</c:v>
                </c:pt>
                <c:pt idx="4">
                  <c:v>0.12840769555498516</c:v>
                </c:pt>
                <c:pt idx="5">
                  <c:v>0.13126404802125133</c:v>
                </c:pt>
                <c:pt idx="6">
                  <c:v>0.15402882108089133</c:v>
                </c:pt>
                <c:pt idx="7">
                  <c:v>0.18480143631339932</c:v>
                </c:pt>
                <c:pt idx="8">
                  <c:v>0.24800914916232017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Which services do members utilize?</a:t>
            </a:r>
          </a:p>
          <a:p>
            <a:pPr>
              <a:defRPr/>
            </a:pPr>
            <a:r>
              <a:rPr lang="en-US" sz="1800" b="0" i="0" baseline="0" dirty="0" smtClean="0">
                <a:effectLst/>
              </a:rPr>
              <a:t>Base=saving group members only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5423199064417088"/>
          <c:y val="0.14890347375801771"/>
          <c:w val="0.36288076935216984"/>
          <c:h val="0.83723651992950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Other services</c:v>
                </c:pt>
                <c:pt idx="1">
                  <c:v>Insurance services (through company)</c:v>
                </c:pt>
                <c:pt idx="2">
                  <c:v>Borrow from the group – without interest</c:v>
                </c:pt>
                <c:pt idx="3">
                  <c:v>Buy shares</c:v>
                </c:pt>
                <c:pt idx="4">
                  <c:v>Go to the group for money when you have an emergency or a social event such as weddings and funerals</c:v>
                </c:pt>
                <c:pt idx="5">
                  <c:v>Borrow from the group – with interest</c:v>
                </c:pt>
                <c:pt idx="6">
                  <c:v>Save with the group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7.3000000000000009E-2</c:v>
                </c:pt>
                <c:pt idx="1">
                  <c:v>4.0999999999999995E-2</c:v>
                </c:pt>
                <c:pt idx="2">
                  <c:v>0.12</c:v>
                </c:pt>
                <c:pt idx="3">
                  <c:v>0.55600000000000005</c:v>
                </c:pt>
                <c:pt idx="4">
                  <c:v>0.79500000000000004</c:v>
                </c:pt>
                <c:pt idx="5">
                  <c:v>0.79799999999999993</c:v>
                </c:pt>
                <c:pt idx="6">
                  <c:v>0.96299999999999997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="1" dirty="0" smtClean="0"/>
              <a:t>Does their group …?</a:t>
            </a:r>
          </a:p>
          <a:p>
            <a:pPr>
              <a:defRPr/>
            </a:pPr>
            <a:r>
              <a:rPr lang="en-US" b="0" dirty="0" smtClean="0"/>
              <a:t>Base=Savings</a:t>
            </a:r>
            <a:r>
              <a:rPr lang="en-US" b="0" baseline="0" dirty="0" smtClean="0"/>
              <a:t> Group Members only</a:t>
            </a:r>
            <a:endParaRPr lang="en-US" b="0" dirty="0"/>
          </a:p>
        </c:rich>
      </c:tx>
      <c:layout>
        <c:manualLayout>
          <c:xMode val="edge"/>
          <c:yMode val="edge"/>
          <c:x val="0.44358627825079522"/>
          <c:y val="1.452189518736389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5091735652250926"/>
          <c:y val="0.13900865005643909"/>
          <c:w val="0.31543222105980045"/>
          <c:h val="0.83705137682621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4363-43FE-9F95-E6C672EC64E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4363-43FE-9F95-E6C672EC64E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4363-43FE-9F95-E6C672EC64ED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4363-43FE-9F95-E6C672EC64ED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4363-43FE-9F95-E6C672EC64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Have insurance (with insurance company)</c:v>
                </c:pt>
                <c:pt idx="1">
                  <c:v>Have a loan from a bank</c:v>
                </c:pt>
                <c:pt idx="2">
                  <c:v>Use mobile money to store members’ money</c:v>
                </c:pt>
                <c:pt idx="3">
                  <c:v>Buy assets for the group/individual members</c:v>
                </c:pt>
                <c:pt idx="4">
                  <c:v>Have a joint income generating activity e.g. brick making, basket making</c:v>
                </c:pt>
                <c:pt idx="5">
                  <c:v>Use mobile money services to receive members’ money from members</c:v>
                </c:pt>
                <c:pt idx="6">
                  <c:v>Have a bank account where the savings of members are kept</c:v>
                </c:pt>
                <c:pt idx="7">
                  <c:v>Contribute towards social events of group members e.g. weddings, birth of a child</c:v>
                </c:pt>
                <c:pt idx="8">
                  <c:v>Have a constitution </c:v>
                </c:pt>
                <c:pt idx="9">
                  <c:v>Contribute towards funerals or other emergencies of group members and their families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2.7999999999999997E-2</c:v>
                </c:pt>
                <c:pt idx="1">
                  <c:v>4.4999999999999998E-2</c:v>
                </c:pt>
                <c:pt idx="2">
                  <c:v>0.115</c:v>
                </c:pt>
                <c:pt idx="3">
                  <c:v>0.17699999999999999</c:v>
                </c:pt>
                <c:pt idx="4">
                  <c:v>0.20300000000000001</c:v>
                </c:pt>
                <c:pt idx="5">
                  <c:v>0.214</c:v>
                </c:pt>
                <c:pt idx="6">
                  <c:v>0.28699999999999998</c:v>
                </c:pt>
                <c:pt idx="7">
                  <c:v>0.65900000000000003</c:v>
                </c:pt>
                <c:pt idx="8">
                  <c:v>0.77099999999999991</c:v>
                </c:pt>
                <c:pt idx="9">
                  <c:v>0.82799999999999996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Frequency of contribution</a:t>
            </a:r>
          </a:p>
          <a:p>
            <a:pPr>
              <a:defRPr/>
            </a:pPr>
            <a:r>
              <a:rPr lang="en-US" sz="1800" b="0" i="0" baseline="0" dirty="0" smtClean="0">
                <a:effectLst/>
              </a:rPr>
              <a:t>Base=saving group members </a:t>
            </a:r>
            <a:r>
              <a:rPr lang="en-US" sz="1600" b="0" i="0" baseline="0" dirty="0" smtClean="0">
                <a:effectLst/>
              </a:rPr>
              <a:t>only</a:t>
            </a:r>
            <a:endParaRPr lang="en-US" sz="16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275856309570607"/>
          <c:y val="0.16231379267822807"/>
          <c:w val="0.4776150251459132"/>
          <c:h val="0.77793363907342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Less than once a month</c:v>
                </c:pt>
                <c:pt idx="1">
                  <c:v>Once a month</c:v>
                </c:pt>
                <c:pt idx="2">
                  <c:v>Twice a month</c:v>
                </c:pt>
                <c:pt idx="3">
                  <c:v>Every week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4.0073376640484673E-2</c:v>
                </c:pt>
                <c:pt idx="1">
                  <c:v>0.28846222027234325</c:v>
                </c:pt>
                <c:pt idx="2">
                  <c:v>9.0848177174138969E-2</c:v>
                </c:pt>
                <c:pt idx="3">
                  <c:v>0.58061622591303308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Frequency of borrowing</a:t>
            </a:r>
          </a:p>
          <a:p>
            <a:pPr>
              <a:defRPr/>
            </a:pPr>
            <a:r>
              <a:rPr lang="en-US" b="0" dirty="0" smtClean="0"/>
              <a:t>Base= Saving</a:t>
            </a:r>
            <a:r>
              <a:rPr lang="en-US" b="0" baseline="0" dirty="0" smtClean="0"/>
              <a:t> Groups members only</a:t>
            </a:r>
            <a:endParaRPr lang="en-US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4437601469445021"/>
          <c:y val="0.16518208217943026"/>
          <c:w val="0.4776150251459132"/>
          <c:h val="0.803748244584240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Once or twice a year</c:v>
                </c:pt>
                <c:pt idx="1">
                  <c:v>More than twice a year but not every month</c:v>
                </c:pt>
                <c:pt idx="2">
                  <c:v>Monthly</c:v>
                </c:pt>
                <c:pt idx="3">
                  <c:v>More than once a month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0.59592532196668324</c:v>
                </c:pt>
                <c:pt idx="1">
                  <c:v>0.25151231526968154</c:v>
                </c:pt>
                <c:pt idx="2">
                  <c:v>8.2992774638353806E-2</c:v>
                </c:pt>
                <c:pt idx="3">
                  <c:v>6.956958812528137E-2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Frequency of utilization of social fund</a:t>
            </a:r>
          </a:p>
          <a:p>
            <a:pPr>
              <a:defRPr/>
            </a:pPr>
            <a:r>
              <a:rPr lang="en-US" b="0" dirty="0" smtClean="0"/>
              <a:t>Base=Savings group members</a:t>
            </a:r>
            <a:r>
              <a:rPr lang="en-US" b="0" baseline="0" dirty="0" smtClean="0"/>
              <a:t> only</a:t>
            </a:r>
            <a:endParaRPr lang="en-US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275856309570607"/>
          <c:y val="0.20246984569505885"/>
          <c:w val="0.4776150251459132"/>
          <c:h val="0.737777586056589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Once or twice a year</c:v>
                </c:pt>
                <c:pt idx="1">
                  <c:v>More than twice year but not every month</c:v>
                </c:pt>
                <c:pt idx="2">
                  <c:v>Monthly</c:v>
                </c:pt>
                <c:pt idx="3">
                  <c:v>More than once a month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0.66338608552971134</c:v>
                </c:pt>
                <c:pt idx="1">
                  <c:v>0.197075916419229</c:v>
                </c:pt>
                <c:pt idx="2">
                  <c:v>5.1862121552662434E-2</c:v>
                </c:pt>
                <c:pt idx="3">
                  <c:v>8.7675876498397087E-2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161616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Utilized</a:t>
            </a:r>
            <a:r>
              <a:rPr lang="en-US" sz="1600" baseline="0" dirty="0" smtClean="0"/>
              <a:t> for…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161616"/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 smtClean="0">
                <a:effectLst/>
              </a:rPr>
              <a:t>Base=Savings group members only</a:t>
            </a:r>
            <a:endParaRPr lang="en-US" sz="16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161616"/>
                </a:solidFill>
                <a:latin typeface="+mn-lt"/>
                <a:ea typeface="+mn-ea"/>
                <a:cs typeface="+mn-cs"/>
              </a:defRPr>
            </a:pPr>
            <a:endParaRPr lang="en-US" sz="1600" dirty="0"/>
          </a:p>
        </c:rich>
      </c:tx>
      <c:layout>
        <c:manualLayout>
          <c:xMode val="edge"/>
          <c:yMode val="edge"/>
          <c:x val="0.14937325990719869"/>
          <c:y val="2.29863351968755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2507382914057243"/>
          <c:y val="0.20928937533578298"/>
          <c:w val="0.35539692879178014"/>
          <c:h val="0.73095821947002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Others</c:v>
                </c:pt>
                <c:pt idx="1">
                  <c:v>Unexpected travel</c:v>
                </c:pt>
                <c:pt idx="2">
                  <c:v>Social occasion</c:v>
                </c:pt>
                <c:pt idx="3">
                  <c:v>Funeral</c:v>
                </c:pt>
                <c:pt idx="4">
                  <c:v>Medical expenses</c:v>
                </c:pt>
                <c:pt idx="5">
                  <c:v>Living expenses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0.14400000000000002</c:v>
                </c:pt>
                <c:pt idx="1">
                  <c:v>0.03</c:v>
                </c:pt>
                <c:pt idx="2">
                  <c:v>0.10099999999999999</c:v>
                </c:pt>
                <c:pt idx="3">
                  <c:v>0.17</c:v>
                </c:pt>
                <c:pt idx="4">
                  <c:v>0.30257034500353475</c:v>
                </c:pt>
                <c:pt idx="5">
                  <c:v>0.32663285159494504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E-4B70-A328-84E80FBF19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Uptake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prstClr val="black"/>
                </a:solidFill>
              </a:defRPr>
            </a:pPr>
            <a:r>
              <a:rPr lang="en-US" sz="1600" b="0" i="0" baseline="0" dirty="0" smtClean="0">
                <a:effectLst/>
              </a:rPr>
              <a:t>Base=Savings group members only</a:t>
            </a:r>
            <a:endParaRPr lang="en-US" sz="1600" dirty="0" smtClean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03702896459098"/>
          <c:y val="0.23208937286359579"/>
          <c:w val="0.58671245707149544"/>
          <c:h val="0.656807719449634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Banked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Saving Group Member</c:v>
                </c:pt>
              </c:strCache>
            </c:strRef>
          </c:cat>
          <c:val>
            <c:numRef>
              <c:f>Sheet1!$B$2</c:f>
              <c:numCache>
                <c:formatCode>###0%</c:formatCode>
                <c:ptCount val="1"/>
                <c:pt idx="0">
                  <c:v>0.25414883647091779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E-41EC-888C-71190D14E5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formal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Saving Group Member</c:v>
                </c:pt>
              </c:strCache>
            </c:strRef>
          </c:cat>
          <c:val>
            <c:numRef>
              <c:f>Sheet1!$C$2</c:f>
              <c:numCache>
                <c:formatCode>###0%</c:formatCode>
                <c:ptCount val="1"/>
                <c:pt idx="0">
                  <c:v>0.55016956214415114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FE-41EC-888C-71190D14E5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Informal only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Saving Group Member</c:v>
                </c:pt>
              </c:strCache>
            </c:strRef>
          </c:cat>
          <c:val>
            <c:numRef>
              <c:f>Sheet1!$D$2</c:f>
              <c:numCache>
                <c:formatCode>###0%</c:formatCode>
                <c:ptCount val="1"/>
                <c:pt idx="0">
                  <c:v>0.19568160138493243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FE-41EC-888C-71190D14E5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845810799"/>
        <c:axId val="845811215"/>
      </c:barChart>
      <c:catAx>
        <c:axId val="8458107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811215"/>
        <c:crosses val="autoZero"/>
        <c:auto val="1"/>
        <c:lblAlgn val="ctr"/>
        <c:lblOffset val="100"/>
        <c:noMultiLvlLbl val="0"/>
      </c:catAx>
      <c:valAx>
        <c:axId val="84581121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45810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889800420377451"/>
          <c:y val="0.21681140603894145"/>
          <c:w val="0.41553678844126885"/>
          <c:h val="0.54847047897724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SACCO Membership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7-4DB9-B18D-4587A8EEB7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SACCO Membership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7-4DB9-B18D-4587A8EEB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SACCO Members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16 to 24 years</c:v>
                </c:pt>
                <c:pt idx="1">
                  <c:v>25 to 34 years</c:v>
                </c:pt>
                <c:pt idx="2">
                  <c:v>35 to 44 years</c:v>
                </c:pt>
                <c:pt idx="3">
                  <c:v>45 to 54 years</c:v>
                </c:pt>
                <c:pt idx="4">
                  <c:v>55 years and above</c:v>
                </c:pt>
                <c:pt idx="5">
                  <c:v>  </c:v>
                </c:pt>
                <c:pt idx="6">
                  <c:v>Male</c:v>
                </c:pt>
                <c:pt idx="7">
                  <c:v>Female</c:v>
                </c:pt>
                <c:pt idx="8">
                  <c:v> </c:v>
                </c:pt>
                <c:pt idx="9">
                  <c:v>Rural</c:v>
                </c:pt>
                <c:pt idx="10">
                  <c:v>Urban</c:v>
                </c:pt>
              </c:strCache>
            </c:strRef>
          </c:cat>
          <c:val>
            <c:numRef>
              <c:f>Sheet1!$B$2:$L$2</c:f>
              <c:numCache>
                <c:formatCode>####%</c:formatCode>
                <c:ptCount val="11"/>
                <c:pt idx="0">
                  <c:v>3.2486604278461513E-3</c:v>
                </c:pt>
                <c:pt idx="1">
                  <c:v>1.4267550666001619E-2</c:v>
                </c:pt>
                <c:pt idx="2">
                  <c:v>1.3504285943273679E-2</c:v>
                </c:pt>
                <c:pt idx="3">
                  <c:v>3.7203953850370744E-2</c:v>
                </c:pt>
                <c:pt idx="4">
                  <c:v>2.1413309239164183E-2</c:v>
                </c:pt>
                <c:pt idx="6">
                  <c:v>2.2383499951968464E-2</c:v>
                </c:pt>
                <c:pt idx="7">
                  <c:v>8.6895596032434737E-3</c:v>
                </c:pt>
                <c:pt idx="9">
                  <c:v>8.8510903465074415E-3</c:v>
                </c:pt>
                <c:pt idx="10">
                  <c:v>2.7873301101792588E-2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7-4DB9-B18D-4587A8EEB7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Non-Members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16 to 24 years</c:v>
                </c:pt>
                <c:pt idx="1">
                  <c:v>25 to 34 years</c:v>
                </c:pt>
                <c:pt idx="2">
                  <c:v>35 to 44 years</c:v>
                </c:pt>
                <c:pt idx="3">
                  <c:v>45 to 54 years</c:v>
                </c:pt>
                <c:pt idx="4">
                  <c:v>55 years and above</c:v>
                </c:pt>
                <c:pt idx="5">
                  <c:v>  </c:v>
                </c:pt>
                <c:pt idx="6">
                  <c:v>Male</c:v>
                </c:pt>
                <c:pt idx="7">
                  <c:v>Female</c:v>
                </c:pt>
                <c:pt idx="8">
                  <c:v> </c:v>
                </c:pt>
                <c:pt idx="9">
                  <c:v>Rural</c:v>
                </c:pt>
                <c:pt idx="10">
                  <c:v>Urban</c:v>
                </c:pt>
              </c:strCache>
            </c:strRef>
          </c:cat>
          <c:val>
            <c:numRef>
              <c:f>Sheet1!$B$3:$L$3</c:f>
              <c:numCache>
                <c:formatCode>####%</c:formatCode>
                <c:ptCount val="11"/>
                <c:pt idx="0">
                  <c:v>0.99675133957215378</c:v>
                </c:pt>
                <c:pt idx="1">
                  <c:v>0.9857324493339984</c:v>
                </c:pt>
                <c:pt idx="2">
                  <c:v>0.98649571405672565</c:v>
                </c:pt>
                <c:pt idx="3">
                  <c:v>0.96279604614962944</c:v>
                </c:pt>
                <c:pt idx="4">
                  <c:v>0.97858669076083604</c:v>
                </c:pt>
                <c:pt idx="6">
                  <c:v>0.97761650004803213</c:v>
                </c:pt>
                <c:pt idx="7">
                  <c:v>0.99131044039675686</c:v>
                </c:pt>
                <c:pt idx="9">
                  <c:v>0.99114890965349389</c:v>
                </c:pt>
                <c:pt idx="10">
                  <c:v>0.97212669889820802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7-4DB9-B18D-4587A8EEB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Uptake </a:t>
            </a:r>
            <a:r>
              <a:rPr lang="en-US" dirty="0"/>
              <a:t>of Informal Financial Service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4889800420377451"/>
          <c:y val="0.21681140603894145"/>
          <c:w val="0.41553678844126885"/>
          <c:h val="0.65459709916501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Shop &amp; supply chain credit</c:v>
                </c:pt>
                <c:pt idx="1">
                  <c:v>Informal Moneylender</c:v>
                </c:pt>
                <c:pt idx="2">
                  <c:v>Savings Group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0.252</c:v>
                </c:pt>
                <c:pt idx="1">
                  <c:v>2.5999999999999999E-2</c:v>
                </c:pt>
                <c:pt idx="2">
                  <c:v>0.12000000000000001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F-4089-9039-76F0166529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Shop &amp; supply chain credit</c:v>
                </c:pt>
                <c:pt idx="1">
                  <c:v>Informal Moneylender</c:v>
                </c:pt>
                <c:pt idx="2">
                  <c:v>Savings Group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0.12000000000000001</c:v>
                </c:pt>
                <c:pt idx="1">
                  <c:v>4.0000000000000008E-2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F-4089-9039-76F0166529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52616832"/>
        <c:axId val="352618368"/>
      </c:barChart>
      <c:catAx>
        <c:axId val="352616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352618368"/>
        <c:crosses val="autoZero"/>
        <c:auto val="1"/>
        <c:lblAlgn val="ctr"/>
        <c:lblOffset val="100"/>
        <c:noMultiLvlLbl val="0"/>
      </c:catAx>
      <c:valAx>
        <c:axId val="3526183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52616832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844340753926267"/>
          <c:y val="2.902527234826504E-2"/>
          <c:w val="0.51454055292505962"/>
          <c:h val="0.865642076630458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SACCO Members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Two lowest quintiles</c:v>
                </c:pt>
                <c:pt idx="1">
                  <c:v>Middle quintiles</c:v>
                </c:pt>
                <c:pt idx="2">
                  <c:v>Two highest quintiles</c:v>
                </c:pt>
                <c:pt idx="3">
                  <c:v>  </c:v>
                </c:pt>
                <c:pt idx="4">
                  <c:v>Formal sector salaried</c:v>
                </c:pt>
                <c:pt idx="5">
                  <c:v>Informal sector salaried</c:v>
                </c:pt>
                <c:pt idx="6">
                  <c:v>Farmers and fishers</c:v>
                </c:pt>
                <c:pt idx="7">
                  <c:v>Traders - agricultural products</c:v>
                </c:pt>
                <c:pt idx="8">
                  <c:v>Traders - non-agricultural</c:v>
                </c:pt>
                <c:pt idx="9">
                  <c:v>Service providers</c:v>
                </c:pt>
                <c:pt idx="10">
                  <c:v>Piece work/casual labor</c:v>
                </c:pt>
                <c:pt idx="11">
                  <c:v>Rental income</c:v>
                </c:pt>
                <c:pt idx="12">
                  <c:v>Interest from savings, investments, stocks, unit trusts etc.</c:v>
                </c:pt>
                <c:pt idx="13">
                  <c:v>Pension</c:v>
                </c:pt>
                <c:pt idx="14">
                  <c:v>Welfare</c:v>
                </c:pt>
                <c:pt idx="15">
                  <c:v>Dependents</c:v>
                </c:pt>
                <c:pt idx="16">
                  <c:v>Other</c:v>
                </c:pt>
              </c:strCache>
            </c:strRef>
          </c:cat>
          <c:val>
            <c:numRef>
              <c:f>Sheet1!$B$2:$R$2</c:f>
              <c:numCache>
                <c:formatCode>####%</c:formatCode>
                <c:ptCount val="17"/>
                <c:pt idx="0">
                  <c:v>6.3511152353623833E-3</c:v>
                </c:pt>
                <c:pt idx="1">
                  <c:v>2.4208804248278634E-2</c:v>
                </c:pt>
                <c:pt idx="2">
                  <c:v>3.3402442535834694E-2</c:v>
                </c:pt>
                <c:pt idx="4">
                  <c:v>0.12726142050943479</c:v>
                </c:pt>
                <c:pt idx="5">
                  <c:v>2.2641095189594616E-3</c:v>
                </c:pt>
                <c:pt idx="6">
                  <c:v>1.227686600785971E-2</c:v>
                </c:pt>
                <c:pt idx="7">
                  <c:v>9.6652785333147789E-3</c:v>
                </c:pt>
                <c:pt idx="8">
                  <c:v>2.2283049469012717E-2</c:v>
                </c:pt>
                <c:pt idx="9">
                  <c:v>1.4132867217616101E-2</c:v>
                </c:pt>
                <c:pt idx="10">
                  <c:v>1.0537869606778286E-2</c:v>
                </c:pt>
                <c:pt idx="11">
                  <c:v>6.0164252042141417E-2</c:v>
                </c:pt>
                <c:pt idx="12" formatCode="###0%">
                  <c:v>0</c:v>
                </c:pt>
                <c:pt idx="13" formatCode="###0%">
                  <c:v>3.139877072855838E-2</c:v>
                </c:pt>
                <c:pt idx="14" formatCode="###0%">
                  <c:v>0</c:v>
                </c:pt>
                <c:pt idx="15" formatCode="###0%">
                  <c:v>2.2653307765873169E-3</c:v>
                </c:pt>
                <c:pt idx="16" formatCode="###0%">
                  <c:v>2.2373806605311387E-2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7-4DB9-B18D-4587A8EEB7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Non-Members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Sheet1!$B$1:$R$1</c:f>
              <c:strCache>
                <c:ptCount val="17"/>
                <c:pt idx="0">
                  <c:v>Two lowest quintiles</c:v>
                </c:pt>
                <c:pt idx="1">
                  <c:v>Middle quintiles</c:v>
                </c:pt>
                <c:pt idx="2">
                  <c:v>Two highest quintiles</c:v>
                </c:pt>
                <c:pt idx="3">
                  <c:v>  </c:v>
                </c:pt>
                <c:pt idx="4">
                  <c:v>Formal sector salaried</c:v>
                </c:pt>
                <c:pt idx="5">
                  <c:v>Informal sector salaried</c:v>
                </c:pt>
                <c:pt idx="6">
                  <c:v>Farmers and fishers</c:v>
                </c:pt>
                <c:pt idx="7">
                  <c:v>Traders - agricultural products</c:v>
                </c:pt>
                <c:pt idx="8">
                  <c:v>Traders - non-agricultural</c:v>
                </c:pt>
                <c:pt idx="9">
                  <c:v>Service providers</c:v>
                </c:pt>
                <c:pt idx="10">
                  <c:v>Piece work/casual labor</c:v>
                </c:pt>
                <c:pt idx="11">
                  <c:v>Rental income</c:v>
                </c:pt>
                <c:pt idx="12">
                  <c:v>Interest from savings, investments, stocks, unit trusts etc.</c:v>
                </c:pt>
                <c:pt idx="13">
                  <c:v>Pension</c:v>
                </c:pt>
                <c:pt idx="14">
                  <c:v>Welfare</c:v>
                </c:pt>
                <c:pt idx="15">
                  <c:v>Dependents</c:v>
                </c:pt>
                <c:pt idx="16">
                  <c:v>Other</c:v>
                </c:pt>
              </c:strCache>
            </c:strRef>
          </c:cat>
          <c:val>
            <c:numRef>
              <c:f>Sheet1!$B$3:$R$3</c:f>
              <c:numCache>
                <c:formatCode>####%</c:formatCode>
                <c:ptCount val="17"/>
                <c:pt idx="0">
                  <c:v>0.99364888476463775</c:v>
                </c:pt>
                <c:pt idx="1">
                  <c:v>0.97579119575172168</c:v>
                </c:pt>
                <c:pt idx="2">
                  <c:v>0.96659755746416498</c:v>
                </c:pt>
                <c:pt idx="4">
                  <c:v>0.87273857949056566</c:v>
                </c:pt>
                <c:pt idx="5">
                  <c:v>0.99773589048104061</c:v>
                </c:pt>
                <c:pt idx="6">
                  <c:v>0.98772313399214073</c:v>
                </c:pt>
                <c:pt idx="7">
                  <c:v>0.99033472146668511</c:v>
                </c:pt>
                <c:pt idx="8">
                  <c:v>0.97771695053098739</c:v>
                </c:pt>
                <c:pt idx="9">
                  <c:v>0.98586713278238391</c:v>
                </c:pt>
                <c:pt idx="10">
                  <c:v>0.98946213039322206</c:v>
                </c:pt>
                <c:pt idx="11">
                  <c:v>0.93983574795785874</c:v>
                </c:pt>
                <c:pt idx="12" formatCode="###0%">
                  <c:v>1</c:v>
                </c:pt>
                <c:pt idx="13" formatCode="###0%">
                  <c:v>0.96860122927144165</c:v>
                </c:pt>
                <c:pt idx="14" formatCode="###0%">
                  <c:v>1</c:v>
                </c:pt>
                <c:pt idx="15" formatCode="###0%">
                  <c:v>0.99773466922341281</c:v>
                </c:pt>
                <c:pt idx="16" formatCode="###0%">
                  <c:v>0.97762619339468859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7-4DB9-B18D-4587A8EEB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>
                <a:effectLst/>
              </a:rPr>
              <a:t>For how long have they been SACCO Members?</a:t>
            </a:r>
            <a:endParaRPr lang="en-US" sz="1600" dirty="0" smtClean="0">
              <a:effectLst/>
            </a:endParaRPr>
          </a:p>
          <a:p>
            <a:pPr>
              <a:defRPr sz="1600"/>
            </a:pPr>
            <a:r>
              <a:rPr lang="en-US" sz="1600" b="0" i="0" baseline="0" dirty="0" smtClean="0">
                <a:effectLst/>
              </a:rPr>
              <a:t>Base=SACCO members only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8259032955385155"/>
          <c:y val="3.54715835308909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1441529781966466"/>
          <c:y val="0.1860723959458653"/>
          <c:w val="0.32704714827717735"/>
          <c:h val="0.759395003213839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Up to six months ago</c:v>
                </c:pt>
                <c:pt idx="1">
                  <c:v>Between 6 months and a year ago</c:v>
                </c:pt>
                <c:pt idx="2">
                  <c:v>Over a year ago, but less than 2 years ago</c:v>
                </c:pt>
                <c:pt idx="3">
                  <c:v>2 years or more ago but less than 5 years ago</c:v>
                </c:pt>
                <c:pt idx="4">
                  <c:v>5 years ago or more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6.3021729177313288E-2</c:v>
                </c:pt>
                <c:pt idx="1">
                  <c:v>7.2881122924065803E-2</c:v>
                </c:pt>
                <c:pt idx="2">
                  <c:v>9.5260472497999724E-2</c:v>
                </c:pt>
                <c:pt idx="3">
                  <c:v>0.32799597848637319</c:v>
                </c:pt>
                <c:pt idx="4">
                  <c:v>0.44084069691424799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Main reason</a:t>
            </a:r>
            <a:r>
              <a:rPr lang="en-US" sz="1600" baseline="0" dirty="0" smtClean="0"/>
              <a:t> for joining a SACCO</a:t>
            </a:r>
          </a:p>
          <a:p>
            <a:pPr>
              <a:defRPr sz="1600"/>
            </a:pPr>
            <a:r>
              <a:rPr lang="en-US" sz="1600" b="0" baseline="0" dirty="0" smtClean="0"/>
              <a:t>Base=SACCO members only</a:t>
            </a:r>
            <a:endParaRPr lang="en-US" sz="1600" b="0" dirty="0"/>
          </a:p>
        </c:rich>
      </c:tx>
      <c:layout>
        <c:manualLayout>
          <c:xMode val="edge"/>
          <c:yMode val="edge"/>
          <c:x val="0.46911536685726729"/>
          <c:y val="1.48180212807787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8170468181545174"/>
          <c:y val="0.12800216323439306"/>
          <c:w val="0.27400876694414206"/>
          <c:h val="0.845335694718513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1143-4A0F-B57E-BC5E5F66BDC1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1143-4A0F-B57E-BC5E5F66BDC1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1143-4A0F-B57E-BC5E5F66BD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Other</c:v>
                </c:pt>
                <c:pt idx="1">
                  <c:v>I trust the members with my money</c:v>
                </c:pt>
                <c:pt idx="2">
                  <c:v>It is compulsory/expected of me</c:v>
                </c:pt>
                <c:pt idx="3">
                  <c:v>It forces me to save</c:v>
                </c:pt>
                <c:pt idx="4">
                  <c:v>They give financial advice</c:v>
                </c:pt>
                <c:pt idx="5">
                  <c:v>Can get access to money in case of loss or emergency/access</c:v>
                </c:pt>
                <c:pt idx="6">
                  <c:v>To socialise or meet friends/to network</c:v>
                </c:pt>
                <c:pt idx="7">
                  <c:v>Can turn to them when in financial need</c:v>
                </c:pt>
                <c:pt idx="8">
                  <c:v>To save money/to buy shares</c:v>
                </c:pt>
                <c:pt idx="9">
                  <c:v>To borrow money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0.06</c:v>
                </c:pt>
                <c:pt idx="1">
                  <c:v>1.8000000000000002E-2</c:v>
                </c:pt>
                <c:pt idx="2">
                  <c:v>2.7000000000000003E-2</c:v>
                </c:pt>
                <c:pt idx="3">
                  <c:v>4.9000000000000002E-2</c:v>
                </c:pt>
                <c:pt idx="4">
                  <c:v>7.4999999999999997E-2</c:v>
                </c:pt>
                <c:pt idx="5">
                  <c:v>9.4E-2</c:v>
                </c:pt>
                <c:pt idx="6">
                  <c:v>0.13500000000000001</c:v>
                </c:pt>
                <c:pt idx="7">
                  <c:v>0.151</c:v>
                </c:pt>
                <c:pt idx="8">
                  <c:v>0.152</c:v>
                </c:pt>
                <c:pt idx="9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What</a:t>
            </a:r>
            <a:r>
              <a:rPr lang="en-US" baseline="0" dirty="0" smtClean="0"/>
              <a:t> do SACCO Members value most?</a:t>
            </a:r>
          </a:p>
          <a:p>
            <a:pPr>
              <a:defRPr/>
            </a:pPr>
            <a:r>
              <a:rPr lang="en-US" b="0" baseline="0" dirty="0" smtClean="0"/>
              <a:t>Base=SACCO members only</a:t>
            </a:r>
            <a:endParaRPr lang="en-US" b="0" dirty="0"/>
          </a:p>
        </c:rich>
      </c:tx>
      <c:layout>
        <c:manualLayout>
          <c:xMode val="edge"/>
          <c:yMode val="edge"/>
          <c:x val="0.34717983202628039"/>
          <c:y val="4.57524842638273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9549788429860384"/>
          <c:y val="0.18815959331125101"/>
          <c:w val="0.32704714827717735"/>
          <c:h val="0.776721672387395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None of these</c:v>
                </c:pt>
                <c:pt idx="1">
                  <c:v>They help negotiate prices for the things I sell</c:v>
                </c:pt>
                <c:pt idx="2">
                  <c:v>I can sell my shares for  profit</c:v>
                </c:pt>
                <c:pt idx="3">
                  <c:v>Can get access to the social/welfare fund when I need assist</c:v>
                </c:pt>
                <c:pt idx="4">
                  <c:v>SACCOs act as guarantors for credit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5.2999999999999999E-2</c:v>
                </c:pt>
                <c:pt idx="1">
                  <c:v>2.2000000000000002E-2</c:v>
                </c:pt>
                <c:pt idx="2">
                  <c:v>0.158</c:v>
                </c:pt>
                <c:pt idx="3">
                  <c:v>0.33200000000000002</c:v>
                </c:pt>
                <c:pt idx="4">
                  <c:v>0.435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A-484B-94BA-FFEAB7F4A5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What do they do within</a:t>
            </a:r>
            <a:r>
              <a:rPr lang="en-US" sz="1600" baseline="0" dirty="0" smtClean="0"/>
              <a:t> their SACCO?</a:t>
            </a:r>
          </a:p>
          <a:p>
            <a:pPr>
              <a:defRPr sz="1600"/>
            </a:pPr>
            <a:r>
              <a:rPr lang="en-US" sz="1600" b="0" baseline="0" dirty="0" smtClean="0"/>
              <a:t>Base=SACCO members only</a:t>
            </a:r>
            <a:endParaRPr lang="en-US" sz="1600" b="0" dirty="0"/>
          </a:p>
        </c:rich>
      </c:tx>
      <c:layout>
        <c:manualLayout>
          <c:xMode val="edge"/>
          <c:yMode val="edge"/>
          <c:x val="0.37241309991477523"/>
          <c:y val="0.1590315018763787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9549788429860384"/>
          <c:y val="0.26367382398674954"/>
          <c:w val="0.32704714827717735"/>
          <c:h val="0.69247050649282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6195-4A12-A96F-EF663D73099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6195-4A12-A96F-EF663D730998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6195-4A12-A96F-EF663D7309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It helps to get a better price for produce/products</c:v>
                </c:pt>
                <c:pt idx="1">
                  <c:v>Borrow from the SACCO – without interest</c:v>
                </c:pt>
                <c:pt idx="2">
                  <c:v>Access the welfare/social fund</c:v>
                </c:pt>
                <c:pt idx="3">
                  <c:v>They help you get farm inputs</c:v>
                </c:pt>
                <c:pt idx="4">
                  <c:v>Buy shares</c:v>
                </c:pt>
                <c:pt idx="5">
                  <c:v>Earn dividends</c:v>
                </c:pt>
                <c:pt idx="6">
                  <c:v>Borrow from the SACCO – with interest</c:v>
                </c:pt>
                <c:pt idx="7">
                  <c:v>Save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7.0000000000000007E-2</c:v>
                </c:pt>
                <c:pt idx="1">
                  <c:v>0.12</c:v>
                </c:pt>
                <c:pt idx="2">
                  <c:v>0.15</c:v>
                </c:pt>
                <c:pt idx="3">
                  <c:v>0.15</c:v>
                </c:pt>
                <c:pt idx="4">
                  <c:v>0.56000000000000005</c:v>
                </c:pt>
                <c:pt idx="5">
                  <c:v>0.56000000000000005</c:v>
                </c:pt>
                <c:pt idx="6">
                  <c:v>0.67</c:v>
                </c:pt>
                <c:pt idx="7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A-484B-94BA-FFEAB7F4A5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>
                <a:effectLst/>
              </a:rPr>
              <a:t>Does their SACCO…?</a:t>
            </a:r>
            <a:endParaRPr lang="en-US" sz="1600" dirty="0" smtClean="0">
              <a:effectLst/>
            </a:endParaRPr>
          </a:p>
          <a:p>
            <a:pPr>
              <a:defRPr sz="1600"/>
            </a:pPr>
            <a:r>
              <a:rPr lang="en-US" sz="1600" b="0" i="0" baseline="0" dirty="0" smtClean="0">
                <a:effectLst/>
              </a:rPr>
              <a:t>Base=SACCO members only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49228293333235129"/>
          <c:y val="3.04042144550493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2866630048241667"/>
          <c:y val="0.15566818149081596"/>
          <c:w val="0.32704714827717735"/>
          <c:h val="0.8176696765641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Use mobile money services for paying out dividends</c:v>
                </c:pt>
                <c:pt idx="1">
                  <c:v>Buy assets for members</c:v>
                </c:pt>
                <c:pt idx="2">
                  <c:v>Have a loan from a bank</c:v>
                </c:pt>
                <c:pt idx="3">
                  <c:v>Have insurance to cover things e.g. equipment/investments</c:v>
                </c:pt>
                <c:pt idx="4">
                  <c:v>Use mobile money services to receive members’ money</c:v>
                </c:pt>
                <c:pt idx="5">
                  <c:v>Have a joint income generating activity e.g. brick making</c:v>
                </c:pt>
                <c:pt idx="6">
                  <c:v>Contribute to social events of members e.g. weddings, birth of a child</c:v>
                </c:pt>
                <c:pt idx="7">
                  <c:v>Contribute to funerals or other emergencies of members and their families</c:v>
                </c:pt>
                <c:pt idx="8">
                  <c:v>Have a bank account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0.17</c:v>
                </c:pt>
                <c:pt idx="1">
                  <c:v>0.19</c:v>
                </c:pt>
                <c:pt idx="2">
                  <c:v>0.26</c:v>
                </c:pt>
                <c:pt idx="3">
                  <c:v>0.28000000000000003</c:v>
                </c:pt>
                <c:pt idx="4">
                  <c:v>0.34</c:v>
                </c:pt>
                <c:pt idx="5">
                  <c:v>0.39</c:v>
                </c:pt>
                <c:pt idx="6">
                  <c:v>0.4</c:v>
                </c:pt>
                <c:pt idx="7">
                  <c:v>0.54</c:v>
                </c:pt>
                <c:pt idx="8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>
                <a:effectLst/>
              </a:rPr>
              <a:t>How often do they contribute to the SACCO?</a:t>
            </a:r>
          </a:p>
          <a:p>
            <a:pPr>
              <a:defRPr sz="1600"/>
            </a:pPr>
            <a:r>
              <a:rPr lang="en-US" sz="1600" b="0" i="0" baseline="0" dirty="0" smtClean="0">
                <a:effectLst/>
              </a:rPr>
              <a:t>Base=SACCO members only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42283641970245461"/>
          <c:y val="3.54715835308909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2866630048241667"/>
          <c:y val="0.15566818149081596"/>
          <c:w val="0.32704714827717735"/>
          <c:h val="0.8176696765641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Every week</c:v>
                </c:pt>
                <c:pt idx="1">
                  <c:v>Twice a month</c:v>
                </c:pt>
                <c:pt idx="2">
                  <c:v>Once a month</c:v>
                </c:pt>
                <c:pt idx="3">
                  <c:v>Quarterly</c:v>
                </c:pt>
                <c:pt idx="4">
                  <c:v>Annually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0.14011355733746972</c:v>
                </c:pt>
                <c:pt idx="1">
                  <c:v>6.9309931479685852E-2</c:v>
                </c:pt>
                <c:pt idx="2">
                  <c:v>0.58184555149950257</c:v>
                </c:pt>
                <c:pt idx="3">
                  <c:v>3.4507233022505621E-2</c:v>
                </c:pt>
                <c:pt idx="4">
                  <c:v>0.17422372666083621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>
                <a:effectLst/>
              </a:rPr>
              <a:t>How often do you borrow from the SACCO?</a:t>
            </a:r>
          </a:p>
          <a:p>
            <a:pPr>
              <a:defRPr sz="1600"/>
            </a:pPr>
            <a:r>
              <a:rPr lang="en-US" sz="1600" b="0" i="0" baseline="0" dirty="0" smtClean="0">
                <a:effectLst/>
              </a:rPr>
              <a:t>Base=SACCO members only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42283641970245461"/>
          <c:y val="3.54715835308909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2866630048241667"/>
          <c:y val="0.15566818149081596"/>
          <c:w val="0.32704714827717735"/>
          <c:h val="0.8176696765641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once a year</c:v>
                </c:pt>
                <c:pt idx="1">
                  <c:v>Once or twice a year</c:v>
                </c:pt>
                <c:pt idx="2">
                  <c:v>More than twice a year but not every month</c:v>
                </c:pt>
                <c:pt idx="3">
                  <c:v>Monthly</c:v>
                </c:pt>
                <c:pt idx="4">
                  <c:v>More than once a month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0.36220878946716978</c:v>
                </c:pt>
                <c:pt idx="1">
                  <c:v>0.34980879607635823</c:v>
                </c:pt>
                <c:pt idx="2">
                  <c:v>0.23167962436895892</c:v>
                </c:pt>
                <c:pt idx="3">
                  <c:v>2.5000274813991145E-2</c:v>
                </c:pt>
                <c:pt idx="4">
                  <c:v>3.1302515273521909E-2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>
                <a:effectLst/>
              </a:rPr>
              <a:t>How often do you utilize the welfare fund of your SACCO?</a:t>
            </a:r>
          </a:p>
          <a:p>
            <a:pPr>
              <a:defRPr sz="1600"/>
            </a:pPr>
            <a:r>
              <a:rPr lang="en-US" sz="1600" b="0" i="0" baseline="0" dirty="0" smtClean="0">
                <a:effectLst/>
              </a:rPr>
              <a:t>Base=SACCO members only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18971506202698277"/>
          <c:y val="2.01714067598508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4349741540718022"/>
          <c:y val="0.15311816496821387"/>
          <c:w val="0.41221589219019233"/>
          <c:h val="0.820219676779610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Less than once a year</c:v>
                </c:pt>
                <c:pt idx="1">
                  <c:v>Once or twice a year</c:v>
                </c:pt>
                <c:pt idx="2">
                  <c:v>More than twice a year but not every month</c:v>
                </c:pt>
                <c:pt idx="3">
                  <c:v>Monthly</c:v>
                </c:pt>
                <c:pt idx="4">
                  <c:v>More than once a month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0.4117427883841534</c:v>
                </c:pt>
                <c:pt idx="1">
                  <c:v>0.19759941766716832</c:v>
                </c:pt>
                <c:pt idx="2">
                  <c:v>0.1603921589565574</c:v>
                </c:pt>
                <c:pt idx="3">
                  <c:v>0.18582127866297532</c:v>
                </c:pt>
                <c:pt idx="4">
                  <c:v>4.4444356329145507E-2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A-4645-B407-928464ABB2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>
                <a:effectLst/>
              </a:rPr>
              <a:t>What other services have they taken up?</a:t>
            </a:r>
          </a:p>
          <a:p>
            <a:pPr>
              <a:defRPr sz="1600"/>
            </a:pPr>
            <a:r>
              <a:rPr lang="en-US" sz="1600" b="0" i="0" baseline="0" dirty="0" smtClean="0">
                <a:effectLst/>
              </a:rPr>
              <a:t>Base=SACCO members only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3687989562196091"/>
          <c:y val="2.2721445241337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136245067157478"/>
          <c:y val="0.14801808800524141"/>
          <c:w val="0.41221589219019233"/>
          <c:h val="0.820219676779610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MFIs</c:v>
                </c:pt>
                <c:pt idx="1">
                  <c:v>Savings Groups</c:v>
                </c:pt>
                <c:pt idx="2">
                  <c:v>Pension</c:v>
                </c:pt>
                <c:pt idx="3">
                  <c:v>Insurance</c:v>
                </c:pt>
                <c:pt idx="4">
                  <c:v>Banks</c:v>
                </c:pt>
                <c:pt idx="5">
                  <c:v>Mobile Money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0.08</c:v>
                </c:pt>
                <c:pt idx="1">
                  <c:v>0.32</c:v>
                </c:pt>
                <c:pt idx="2">
                  <c:v>0.42</c:v>
                </c:pt>
                <c:pt idx="3">
                  <c:v>0.57999999999999996</c:v>
                </c:pt>
                <c:pt idx="4">
                  <c:v>0.7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A-4645-B407-928464ABB2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889800420377451"/>
          <c:y val="0.21681140603894145"/>
          <c:w val="0.41553678844126885"/>
          <c:h val="0.54847047897724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Savings Group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7-4DB9-B18D-4587A8EEB7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Savings Group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7-4DB9-B18D-4587A8EEB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 smtClean="0">
                <a:effectLst/>
              </a:rPr>
              <a:t>Why are they not in a SACCO?</a:t>
            </a:r>
          </a:p>
          <a:p>
            <a:pPr>
              <a:defRPr sz="1600"/>
            </a:pPr>
            <a:r>
              <a:rPr lang="en-US" sz="1600" b="0" i="0" baseline="0" dirty="0" smtClean="0">
                <a:effectLst/>
              </a:rPr>
              <a:t>Base=Non SACCO members only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35816087423106813"/>
          <c:y val="2.2721445241337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4349741540718022"/>
          <c:y val="0.15311816496821387"/>
          <c:w val="0.41221589219019233"/>
          <c:h val="0.820219676779610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 specific reason</c:v>
                </c:pt>
                <c:pt idx="1">
                  <c:v>Other</c:v>
                </c:pt>
                <c:pt idx="2">
                  <c:v>I can get the services they offer elsewhere</c:v>
                </c:pt>
                <c:pt idx="3">
                  <c:v>They don’t offer me any benefits</c:v>
                </c:pt>
                <c:pt idx="4">
                  <c:v>Don’t know of SACCOs in my community</c:v>
                </c:pt>
                <c:pt idx="5">
                  <c:v>Don’t trust them</c:v>
                </c:pt>
                <c:pt idx="6">
                  <c:v>Don’t have the joining/membership fee</c:v>
                </c:pt>
                <c:pt idx="7">
                  <c:v>Don’t know SACCOs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0.10109934545459261</c:v>
                </c:pt>
                <c:pt idx="1">
                  <c:v>3.2731594431905375E-2</c:v>
                </c:pt>
                <c:pt idx="2">
                  <c:v>1.892407354015016E-2</c:v>
                </c:pt>
                <c:pt idx="3">
                  <c:v>2.5043967206724322E-2</c:v>
                </c:pt>
                <c:pt idx="4">
                  <c:v>9.8004175564209775E-2</c:v>
                </c:pt>
                <c:pt idx="5">
                  <c:v>0.16489727768057594</c:v>
                </c:pt>
                <c:pt idx="6">
                  <c:v>0.21533912631839566</c:v>
                </c:pt>
                <c:pt idx="7">
                  <c:v>0.34396043980344615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7A-4645-B407-928464ABB2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Saving Group Member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55 years and above</c:v>
                </c:pt>
                <c:pt idx="1">
                  <c:v>45 to 54 years</c:v>
                </c:pt>
                <c:pt idx="2">
                  <c:v>35 to 44 years</c:v>
                </c:pt>
                <c:pt idx="3">
                  <c:v>25 to 34 years</c:v>
                </c:pt>
                <c:pt idx="4">
                  <c:v>16 to 24 years</c:v>
                </c:pt>
                <c:pt idx="5">
                  <c:v>  </c:v>
                </c:pt>
                <c:pt idx="6">
                  <c:v>Male</c:v>
                </c:pt>
                <c:pt idx="7">
                  <c:v>Female</c:v>
                </c:pt>
                <c:pt idx="8">
                  <c:v> </c:v>
                </c:pt>
                <c:pt idx="9">
                  <c:v>Rural</c:v>
                </c:pt>
                <c:pt idx="10">
                  <c:v>Urban</c:v>
                </c:pt>
              </c:strCache>
            </c:strRef>
          </c:cat>
          <c:val>
            <c:numRef>
              <c:f>Sheet1!$B$2:$L$2</c:f>
              <c:numCache>
                <c:formatCode>###0%</c:formatCode>
                <c:ptCount val="11"/>
                <c:pt idx="0">
                  <c:v>0.1116874125488876</c:v>
                </c:pt>
                <c:pt idx="1">
                  <c:v>0.22757534815955366</c:v>
                </c:pt>
                <c:pt idx="2">
                  <c:v>0.21337246189194917</c:v>
                </c:pt>
                <c:pt idx="3">
                  <c:v>0.1907027546220337</c:v>
                </c:pt>
                <c:pt idx="4">
                  <c:v>7.7898872430532271E-2</c:v>
                </c:pt>
                <c:pt idx="6">
                  <c:v>0.11750941170320034</c:v>
                </c:pt>
                <c:pt idx="7">
                  <c:v>0.19780223137046124</c:v>
                </c:pt>
                <c:pt idx="9">
                  <c:v>0.15701487430681788</c:v>
                </c:pt>
                <c:pt idx="10">
                  <c:v>0.16126730176466203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7-4DB9-B18D-4587A8EEB7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Non-Member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55 years and above</c:v>
                </c:pt>
                <c:pt idx="1">
                  <c:v>45 to 54 years</c:v>
                </c:pt>
                <c:pt idx="2">
                  <c:v>35 to 44 years</c:v>
                </c:pt>
                <c:pt idx="3">
                  <c:v>25 to 34 years</c:v>
                </c:pt>
                <c:pt idx="4">
                  <c:v>16 to 24 years</c:v>
                </c:pt>
                <c:pt idx="5">
                  <c:v>  </c:v>
                </c:pt>
                <c:pt idx="6">
                  <c:v>Male</c:v>
                </c:pt>
                <c:pt idx="7">
                  <c:v>Female</c:v>
                </c:pt>
                <c:pt idx="8">
                  <c:v> </c:v>
                </c:pt>
                <c:pt idx="9">
                  <c:v>Rural</c:v>
                </c:pt>
                <c:pt idx="10">
                  <c:v>Urban</c:v>
                </c:pt>
              </c:strCache>
            </c:strRef>
          </c:cat>
          <c:val>
            <c:numRef>
              <c:f>Sheet1!$B$3:$L$3</c:f>
              <c:numCache>
                <c:formatCode>###0%</c:formatCode>
                <c:ptCount val="11"/>
                <c:pt idx="0">
                  <c:v>0.88831258745111341</c:v>
                </c:pt>
                <c:pt idx="1">
                  <c:v>0.77242465184044751</c:v>
                </c:pt>
                <c:pt idx="2">
                  <c:v>0.78662753810805142</c:v>
                </c:pt>
                <c:pt idx="3">
                  <c:v>0.80929724537796577</c:v>
                </c:pt>
                <c:pt idx="4">
                  <c:v>0.92210112756946827</c:v>
                </c:pt>
                <c:pt idx="6">
                  <c:v>0.88249058829680038</c:v>
                </c:pt>
                <c:pt idx="7">
                  <c:v>0.80219776862953851</c:v>
                </c:pt>
                <c:pt idx="9">
                  <c:v>0.84298512569318529</c:v>
                </c:pt>
                <c:pt idx="10">
                  <c:v>0.8387326982353368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7-4DB9-B18D-4587A8EEB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Saving Group Member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Two lowest quintiles</c:v>
                </c:pt>
                <c:pt idx="1">
                  <c:v>Middle quintiles</c:v>
                </c:pt>
                <c:pt idx="2">
                  <c:v>Two highest quintiles</c:v>
                </c:pt>
                <c:pt idx="3">
                  <c:v>    </c:v>
                </c:pt>
                <c:pt idx="4">
                  <c:v>Dependents</c:v>
                </c:pt>
                <c:pt idx="5">
                  <c:v>Piece work/casual labor</c:v>
                </c:pt>
                <c:pt idx="6">
                  <c:v>Traders - non-agricultural</c:v>
                </c:pt>
                <c:pt idx="7">
                  <c:v>Traders - agricultural products</c:v>
                </c:pt>
                <c:pt idx="8">
                  <c:v>Service providers</c:v>
                </c:pt>
                <c:pt idx="9">
                  <c:v>Farmers and fishers</c:v>
                </c:pt>
                <c:pt idx="10">
                  <c:v>Informal sector salaried</c:v>
                </c:pt>
                <c:pt idx="11">
                  <c:v>Formal sector salaried</c:v>
                </c:pt>
              </c:strCache>
            </c:strRef>
          </c:cat>
          <c:val>
            <c:numRef>
              <c:f>Sheet1!$B$2:$M$2</c:f>
              <c:numCache>
                <c:formatCode>###0%</c:formatCode>
                <c:ptCount val="12"/>
                <c:pt idx="0">
                  <c:v>0.15201239389388124</c:v>
                </c:pt>
                <c:pt idx="1">
                  <c:v>0.18163568201839972</c:v>
                </c:pt>
                <c:pt idx="2">
                  <c:v>0.14675979508190354</c:v>
                </c:pt>
                <c:pt idx="4">
                  <c:v>8.4920088606598818E-2</c:v>
                </c:pt>
                <c:pt idx="5">
                  <c:v>0.14987702942481493</c:v>
                </c:pt>
                <c:pt idx="6">
                  <c:v>0.26223185157884038</c:v>
                </c:pt>
                <c:pt idx="7">
                  <c:v>0.28319521869242392</c:v>
                </c:pt>
                <c:pt idx="8">
                  <c:v>0.17161862763317084</c:v>
                </c:pt>
                <c:pt idx="9">
                  <c:v>0.16886814135439507</c:v>
                </c:pt>
                <c:pt idx="10">
                  <c:v>0.15856089097934045</c:v>
                </c:pt>
                <c:pt idx="11">
                  <c:v>0.17208656885135329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7-4DB9-B18D-4587A8EEB7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Non-Member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Two lowest quintiles</c:v>
                </c:pt>
                <c:pt idx="1">
                  <c:v>Middle quintiles</c:v>
                </c:pt>
                <c:pt idx="2">
                  <c:v>Two highest quintiles</c:v>
                </c:pt>
                <c:pt idx="3">
                  <c:v>    </c:v>
                </c:pt>
                <c:pt idx="4">
                  <c:v>Dependents</c:v>
                </c:pt>
                <c:pt idx="5">
                  <c:v>Piece work/casual labor</c:v>
                </c:pt>
                <c:pt idx="6">
                  <c:v>Traders - non-agricultural</c:v>
                </c:pt>
                <c:pt idx="7">
                  <c:v>Traders - agricultural products</c:v>
                </c:pt>
                <c:pt idx="8">
                  <c:v>Service providers</c:v>
                </c:pt>
                <c:pt idx="9">
                  <c:v>Farmers and fishers</c:v>
                </c:pt>
                <c:pt idx="10">
                  <c:v>Informal sector salaried</c:v>
                </c:pt>
                <c:pt idx="11">
                  <c:v>Formal sector salaried</c:v>
                </c:pt>
              </c:strCache>
            </c:strRef>
          </c:cat>
          <c:val>
            <c:numRef>
              <c:f>Sheet1!$B$3:$M$3</c:f>
              <c:numCache>
                <c:formatCode>###0%</c:formatCode>
                <c:ptCount val="12"/>
                <c:pt idx="0">
                  <c:v>0.84798760610611934</c:v>
                </c:pt>
                <c:pt idx="1">
                  <c:v>0.81836431798159981</c:v>
                </c:pt>
                <c:pt idx="2">
                  <c:v>0.85324020491809704</c:v>
                </c:pt>
                <c:pt idx="4">
                  <c:v>0.91507991139340239</c:v>
                </c:pt>
                <c:pt idx="5">
                  <c:v>0.85012297057518604</c:v>
                </c:pt>
                <c:pt idx="6">
                  <c:v>0.73776814842115968</c:v>
                </c:pt>
                <c:pt idx="7">
                  <c:v>0.71680478130757597</c:v>
                </c:pt>
                <c:pt idx="8">
                  <c:v>0.82838137236682985</c:v>
                </c:pt>
                <c:pt idx="9">
                  <c:v>0.8311318586456018</c:v>
                </c:pt>
                <c:pt idx="10">
                  <c:v>0.84143910902065988</c:v>
                </c:pt>
                <c:pt idx="11">
                  <c:v>0.82791343114864713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27-4DB9-B18D-4587A8EEB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Types of informal groups </a:t>
            </a:r>
          </a:p>
          <a:p>
            <a:pPr>
              <a:defRPr/>
            </a:pPr>
            <a:r>
              <a:rPr lang="en-US" b="0" dirty="0" smtClean="0"/>
              <a:t>Base=saving</a:t>
            </a:r>
            <a:r>
              <a:rPr lang="en-US" b="0" baseline="0" dirty="0" smtClean="0"/>
              <a:t> group members only</a:t>
            </a:r>
            <a:endParaRPr lang="en-US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9576603887665405"/>
          <c:y val="0.17499434246834605"/>
          <c:w val="0.47757160522078312"/>
          <c:h val="0.793454473018429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 savings groups</c:v>
                </c:pt>
                <c:pt idx="1">
                  <c:v>Agency established savings groups</c:v>
                </c:pt>
                <c:pt idx="2">
                  <c:v>Rotating savings group</c:v>
                </c:pt>
                <c:pt idx="3">
                  <c:v>Members self established savings groups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%">
                  <c:v>2.708175901005251E-3</c:v>
                </c:pt>
                <c:pt idx="1">
                  <c:v>3.449900366361338E-2</c:v>
                </c:pt>
                <c:pt idx="2">
                  <c:v>0.25313372899505987</c:v>
                </c:pt>
                <c:pt idx="3">
                  <c:v>0.73244877931983954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 of groups they</a:t>
            </a:r>
            <a:r>
              <a:rPr lang="en-US" baseline="0" dirty="0" smtClean="0"/>
              <a:t> have joined?</a:t>
            </a:r>
          </a:p>
          <a:p>
            <a:pPr>
              <a:defRPr/>
            </a:pPr>
            <a:r>
              <a:rPr lang="en-US" b="0" baseline="0" dirty="0" smtClean="0"/>
              <a:t>Base=saving group members only</a:t>
            </a:r>
            <a:endParaRPr lang="en-US" b="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002588627665969"/>
          <c:y val="0.33975160161220458"/>
          <c:w val="0.58274662473624539"/>
          <c:h val="0.597301188013892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dPt>
            <c:idx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DFBF-468B-9428-B5E1CABF940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DFBF-468B-9428-B5E1CABF940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DFBF-468B-9428-B5E1CABF9407}"/>
              </c:ext>
            </c:extLst>
          </c:dPt>
          <c:dLbls>
            <c:dLbl>
              <c:idx val="2"/>
              <c:layout>
                <c:manualLayout>
                  <c:x val="-0.18413432130712917"/>
                  <c:y val="0.165439550685837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BF-468B-9428-B5E1CABF9407}"/>
                </c:ext>
              </c:extLst>
            </c:dLbl>
            <c:dLbl>
              <c:idx val="3"/>
              <c:layout>
                <c:manualLayout>
                  <c:x val="0.23583581296305764"/>
                  <c:y val="-0.211380062813281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BF-468B-9428-B5E1CABF9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More than three</c:v>
                </c:pt>
                <c:pt idx="1">
                  <c:v>Three groups</c:v>
                </c:pt>
                <c:pt idx="2">
                  <c:v>Two groups</c:v>
                </c:pt>
                <c:pt idx="3">
                  <c:v>One group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1.6E-2</c:v>
                </c:pt>
                <c:pt idx="1">
                  <c:v>2.3457444559261239E-2</c:v>
                </c:pt>
                <c:pt idx="2">
                  <c:v>0.16698220401015251</c:v>
                </c:pt>
                <c:pt idx="3">
                  <c:v>0.79387696115547901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BF-468B-9428-B5E1CABF940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Since when have you been</a:t>
            </a:r>
            <a:r>
              <a:rPr lang="en-US" baseline="0" dirty="0" smtClean="0"/>
              <a:t> a member?</a:t>
            </a:r>
          </a:p>
          <a:p>
            <a:pPr>
              <a:defRPr/>
            </a:pPr>
            <a:r>
              <a:rPr lang="en-US" b="0" baseline="0" dirty="0" smtClean="0"/>
              <a:t>Base=savings group members only</a:t>
            </a:r>
            <a:endParaRPr lang="en-US" b="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Up to six months ago</c:v>
                </c:pt>
                <c:pt idx="1">
                  <c:v>Between 6 months and a year ago</c:v>
                </c:pt>
                <c:pt idx="2">
                  <c:v>Over a year ago, but less than 2 years ago</c:v>
                </c:pt>
                <c:pt idx="3">
                  <c:v>2 years or more ago but less than 5 years ago</c:v>
                </c:pt>
                <c:pt idx="4">
                  <c:v>5 years ago or more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0.16800000000000001</c:v>
                </c:pt>
                <c:pt idx="2">
                  <c:v>0.19800000000000001</c:v>
                </c:pt>
                <c:pt idx="3">
                  <c:v>0.34700000000000003</c:v>
                </c:pt>
                <c:pt idx="4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6-44EF-82F8-BB8EABC5DA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Meeting frequency?</a:t>
            </a:r>
          </a:p>
          <a:p>
            <a:pPr>
              <a:defRPr/>
            </a:pPr>
            <a:r>
              <a:rPr lang="en-US" b="0" dirty="0" smtClean="0"/>
              <a:t>Base=savings</a:t>
            </a:r>
            <a:r>
              <a:rPr lang="en-US" b="0" baseline="0" dirty="0" smtClean="0"/>
              <a:t> group members only</a:t>
            </a:r>
            <a:endParaRPr lang="en-US" b="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472C4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Others</c:v>
                </c:pt>
                <c:pt idx="1">
                  <c:v>Less than once a month</c:v>
                </c:pt>
                <c:pt idx="2">
                  <c:v>Once a month</c:v>
                </c:pt>
                <c:pt idx="3">
                  <c:v>Twice a month</c:v>
                </c:pt>
                <c:pt idx="4">
                  <c:v>Weekly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1.3544789748863377E-2</c:v>
                </c:pt>
                <c:pt idx="1">
                  <c:v>3.7686318423714719E-2</c:v>
                </c:pt>
                <c:pt idx="2">
                  <c:v>0.26231236062747476</c:v>
                </c:pt>
                <c:pt idx="3">
                  <c:v>8.834853085375835E-2</c:v>
                </c:pt>
                <c:pt idx="4">
                  <c:v>0.59810800034618883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11-4D72-8A7B-C2A1F28154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06633368"/>
        <c:axId val="406633760"/>
      </c:barChart>
      <c:catAx>
        <c:axId val="406633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06633760"/>
        <c:crosses val="autoZero"/>
        <c:auto val="1"/>
        <c:lblAlgn val="ctr"/>
        <c:lblOffset val="100"/>
        <c:noMultiLvlLbl val="0"/>
      </c:catAx>
      <c:valAx>
        <c:axId val="4066337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066333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F10C0-FDC0-4CA0-9998-4C679E51133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B56DE-868D-4B69-9F1F-6C0D26EA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8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4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9551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2988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89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05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364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45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53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93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421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3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20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812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50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11389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3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7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2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4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C8B1-F75C-4D04-9D9A-9F55874C21D9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77AB-B88B-49A4-95CA-EA88EA029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3661E-A64D-4753-882D-80925B7B34C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84FF4-6F33-49EA-9826-8F372D7BAB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47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0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9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0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9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0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8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790372" y="4735752"/>
            <a:ext cx="7163456" cy="166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 algn="r"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516" dirty="0" smtClean="0"/>
              <a:t>SACCOs and</a:t>
            </a:r>
          </a:p>
          <a:p>
            <a:pPr algn="r"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3516" dirty="0" smtClean="0"/>
              <a:t> Savings Groups</a:t>
            </a:r>
          </a:p>
        </p:txBody>
      </p:sp>
      <p:sp>
        <p:nvSpPr>
          <p:cNvPr id="154" name="Shape 154"/>
          <p:cNvSpPr/>
          <p:nvPr/>
        </p:nvSpPr>
        <p:spPr>
          <a:xfrm>
            <a:off x="112565" y="2238912"/>
            <a:ext cx="7902869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7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922" dirty="0" smtClean="0"/>
              <a:t>Rethinking Financial Services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990" y="3035215"/>
            <a:ext cx="5288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 smtClean="0">
                <a:solidFill>
                  <a:srgbClr val="000000"/>
                </a:solidFill>
              </a:rPr>
              <a:t>Taking Stock of our achievements and forging the way forward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47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About three quarter of informal groups are self-established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611259" y="1591410"/>
          <a:ext cx="3810616" cy="442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4732996" y="1617607"/>
          <a:ext cx="4538312" cy="442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26939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Half of saving group members have been in their group for more than 2 years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252369" y="1702266"/>
          <a:ext cx="4943380" cy="442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5295331" y="1593760"/>
          <a:ext cx="3646263" cy="442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048705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" y="113318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1163" y="280864"/>
            <a:ext cx="811205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One third of members joined because they recognized the risk mitigation mechanisms of a savings group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1011163" y="1387885"/>
          <a:ext cx="7476836" cy="48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06187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Savings groups are both a source of credit as well as a savings vehicle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993396" y="1441359"/>
          <a:ext cx="7476836" cy="459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04186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7" y="144224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2456" y="144224"/>
            <a:ext cx="7599138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Savings groups provide indirect access to formal channels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-168812" y="1055753"/>
          <a:ext cx="8489938" cy="524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71295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5" y="119305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7471263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6 in 10 groups require weekly contribution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878401" y="1737152"/>
          <a:ext cx="4538312" cy="442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16713" y="2981187"/>
          <a:ext cx="2956003" cy="164817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06489">
                  <a:extLst>
                    <a:ext uri="{9D8B030D-6E8A-4147-A177-3AD203B41FA5}">
                      <a16:colId xmlns:a16="http://schemas.microsoft.com/office/drawing/2014/main" val="3459711609"/>
                    </a:ext>
                  </a:extLst>
                </a:gridCol>
                <a:gridCol w="1249514">
                  <a:extLst>
                    <a:ext uri="{9D8B030D-6E8A-4147-A177-3AD203B41FA5}">
                      <a16:colId xmlns:a16="http://schemas.microsoft.com/office/drawing/2014/main" val="2590093838"/>
                    </a:ext>
                  </a:extLst>
                </a:gridCol>
              </a:tblGrid>
              <a:tr h="56438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Monthly Contribution to all groups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51229401"/>
                  </a:ext>
                </a:extLst>
              </a:tr>
              <a:tr h="3663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Minimum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200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2967431"/>
                  </a:ext>
                </a:extLst>
              </a:tr>
              <a:tr h="360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Maximum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 smtClean="0">
                          <a:effectLst/>
                        </a:rPr>
                        <a:t>780,000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81624"/>
                  </a:ext>
                </a:extLst>
              </a:tr>
              <a:tr h="356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Middle 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2925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212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2" y="119305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2021" y="168975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4 in 10 savings group members borrow more than twice a year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780885" y="1591410"/>
          <a:ext cx="4538312" cy="442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981972" y="3009380"/>
          <a:ext cx="2956003" cy="164817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06489">
                  <a:extLst>
                    <a:ext uri="{9D8B030D-6E8A-4147-A177-3AD203B41FA5}">
                      <a16:colId xmlns:a16="http://schemas.microsoft.com/office/drawing/2014/main" val="3459711609"/>
                    </a:ext>
                  </a:extLst>
                </a:gridCol>
                <a:gridCol w="1249514">
                  <a:extLst>
                    <a:ext uri="{9D8B030D-6E8A-4147-A177-3AD203B41FA5}">
                      <a16:colId xmlns:a16="http://schemas.microsoft.com/office/drawing/2014/main" val="2590093838"/>
                    </a:ext>
                  </a:extLst>
                </a:gridCol>
              </a:tblGrid>
              <a:tr h="56438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Loan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amount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51229401"/>
                  </a:ext>
                </a:extLst>
              </a:tr>
              <a:tr h="3663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Minimum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2967431"/>
                  </a:ext>
                </a:extLst>
              </a:tr>
              <a:tr h="360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Maximum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15,000,000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81624"/>
                  </a:ext>
                </a:extLst>
              </a:tr>
              <a:tr h="356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Middle 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2925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2010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One third of members utilize the fund to cover living expenses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352870" y="1576163"/>
          <a:ext cx="4538312" cy="442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814057" y="1564298"/>
          <a:ext cx="2956003" cy="125308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06489">
                  <a:extLst>
                    <a:ext uri="{9D8B030D-6E8A-4147-A177-3AD203B41FA5}">
                      <a16:colId xmlns:a16="http://schemas.microsoft.com/office/drawing/2014/main" val="3459711609"/>
                    </a:ext>
                  </a:extLst>
                </a:gridCol>
                <a:gridCol w="1249514">
                  <a:extLst>
                    <a:ext uri="{9D8B030D-6E8A-4147-A177-3AD203B41FA5}">
                      <a16:colId xmlns:a16="http://schemas.microsoft.com/office/drawing/2014/main" val="2590093838"/>
                    </a:ext>
                  </a:extLst>
                </a:gridCol>
              </a:tblGrid>
              <a:tr h="42909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 fund amount received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51229401"/>
                  </a:ext>
                </a:extLst>
              </a:tr>
              <a:tr h="2785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Minimum 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5,000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2967431"/>
                  </a:ext>
                </a:extLst>
              </a:tr>
              <a:tr h="274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Maximum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10,000,000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81624"/>
                  </a:ext>
                </a:extLst>
              </a:tr>
              <a:tr h="271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Middle 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50,000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2925816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5273327" y="2878251"/>
          <a:ext cx="3668267" cy="331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03161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What other products do saving group members utilize?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730173" y="1804216"/>
          <a:ext cx="7740059" cy="300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011631" y="4934351"/>
            <a:ext cx="7177142" cy="7233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77% of savings group members have taken up mobile money services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793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6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3404655" y="2225731"/>
            <a:ext cx="2078647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sz="7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22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SACCOs</a:t>
            </a:r>
            <a:endParaRPr kumimoji="0" sz="492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572000" y="5459160"/>
            <a:ext cx="3802968" cy="90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7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99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sz="49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443979" y="4896101"/>
            <a:ext cx="1531189" cy="48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 descr="Finsco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" y="532807"/>
            <a:ext cx="2483926" cy="1053368"/>
          </a:xfrm>
          <a:prstGeom prst="rect">
            <a:avLst/>
          </a:prstGeom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27109" y="5269984"/>
            <a:ext cx="3046709" cy="963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4400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8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790372" y="4735752"/>
            <a:ext cx="7163456" cy="1664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 algn="r"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000" dirty="0" smtClean="0"/>
              <a:t>Current User Profiles</a:t>
            </a:r>
          </a:p>
        </p:txBody>
      </p:sp>
      <p:sp>
        <p:nvSpPr>
          <p:cNvPr id="154" name="Shape 154"/>
          <p:cNvSpPr/>
          <p:nvPr/>
        </p:nvSpPr>
        <p:spPr>
          <a:xfrm>
            <a:off x="112565" y="2238912"/>
            <a:ext cx="7321621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defRPr sz="70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4922" dirty="0" smtClean="0"/>
              <a:t>SACCOs and Savings Groups</a:t>
            </a:r>
          </a:p>
        </p:txBody>
      </p:sp>
      <p:pic>
        <p:nvPicPr>
          <p:cNvPr id="10" name="Picture 9" descr="Finsco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" y="532807"/>
            <a:ext cx="2483926" cy="10533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990" y="3035215"/>
            <a:ext cx="8869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1457"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800" dirty="0" smtClean="0">
                <a:solidFill>
                  <a:srgbClr val="000000"/>
                </a:solidFill>
              </a:rPr>
              <a:t>Who do they serve and what do members utilize them for?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71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SACCOs Uptake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731693" y="1168075"/>
          <a:ext cx="7476836" cy="442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43945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Who are SACCO members?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352870" y="1319350"/>
          <a:ext cx="8209901" cy="481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12199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Who are SACCO members?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467049" y="1319350"/>
          <a:ext cx="8209901" cy="481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545058" y="2208628"/>
            <a:ext cx="1026941" cy="1828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1587" y="2693813"/>
            <a:ext cx="1540412" cy="2041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8115" y="4386202"/>
            <a:ext cx="2335239" cy="25208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287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" y="-1582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2077" y="161480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Three quarters of SACCO members have been members for 2 years or more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382167" y="1119934"/>
          <a:ext cx="8781539" cy="501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437216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5" y="0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155769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Almost half of SACCO members joined to access credit or emergency loans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-211016" y="1113956"/>
          <a:ext cx="8028831" cy="514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33848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5" y="0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155769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4 in 10 SACCO members appreciate SACCOs for their guarantee ability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812038" y="1163087"/>
          <a:ext cx="7692751" cy="499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522502" y="2233671"/>
            <a:ext cx="5341338" cy="4563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002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" y="-1582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2077" y="161480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SACCOs are used for both accessing credit and saving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403271" y="283743"/>
          <a:ext cx="7829883" cy="5909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2155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" y="-1582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2077" y="161480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Over three quarter of SACCOs have a bank account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-407697" y="1119934"/>
          <a:ext cx="8960853" cy="501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432517" y="1935585"/>
            <a:ext cx="4557932" cy="32734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2885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" y="-1582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2077" y="161480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8 in 10 SACCOs contribute at least once a month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-1022877" y="1119934"/>
          <a:ext cx="8960853" cy="501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817337" y="3727938"/>
            <a:ext cx="4557932" cy="43379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7491" y="2353097"/>
            <a:ext cx="2685125" cy="11906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last time members contributed the majority contributed 30,000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676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" y="-1582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2077" y="161480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Two third of SACCO members borrow at least once a year from their SACCO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-1022877" y="1119934"/>
          <a:ext cx="8960853" cy="501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43784" y="5142463"/>
            <a:ext cx="8117058" cy="1406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949496" y="2177253"/>
            <a:ext cx="2685125" cy="11906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people borrowed around 600,000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when they borrowed last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940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61" y="6193266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0" y="62174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7726" y="81271"/>
            <a:ext cx="8229600" cy="1143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General Uptake of Financial Services</a:t>
            </a:r>
            <a:endParaRPr lang="en-US" sz="24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17113250"/>
              </p:ext>
            </p:extLst>
          </p:nvPr>
        </p:nvGraphicFramePr>
        <p:xfrm>
          <a:off x="416976" y="1243368"/>
          <a:ext cx="4465101" cy="493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91275839"/>
              </p:ext>
            </p:extLst>
          </p:nvPr>
        </p:nvGraphicFramePr>
        <p:xfrm>
          <a:off x="4572000" y="1336741"/>
          <a:ext cx="4572000" cy="467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596788" y="4626591"/>
            <a:ext cx="1460311" cy="423081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51934" y="2443937"/>
            <a:ext cx="2778347" cy="773015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11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" y="-1582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2077" y="161480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6 in 10 SACCO members utilize the welfare fund at least once a year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43784" y="5142463"/>
            <a:ext cx="8117058" cy="1406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>
            <p:extLst/>
          </p:nvPr>
        </p:nvGraphicFramePr>
        <p:xfrm>
          <a:off x="1402077" y="1075442"/>
          <a:ext cx="7539517" cy="498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47491" y="2353097"/>
            <a:ext cx="2685125" cy="11906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half of them utilized the money for covering living expenses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000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" y="-1582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2077" y="161480"/>
            <a:ext cx="7539517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7 in 10 SACCO members have taken up bank services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60587317"/>
              </p:ext>
            </p:extLst>
          </p:nvPr>
        </p:nvGraphicFramePr>
        <p:xfrm>
          <a:off x="802241" y="1258744"/>
          <a:ext cx="7539517" cy="498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51096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" y="-1582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2077" y="161480"/>
            <a:ext cx="7539517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Low levels of awareness and proximity issues are key barriers to SACCO uptake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032554" y="1091213"/>
          <a:ext cx="7539517" cy="498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49844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679" y="2268141"/>
            <a:ext cx="8072437" cy="23217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22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2% (429,000 people) </a:t>
            </a:r>
            <a:r>
              <a:rPr lang="en-US" sz="4922" b="1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br>
              <a:rPr lang="en-US" sz="4922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22" b="1" dirty="0">
                <a:latin typeface="Calibri" panose="020F0502020204030204" pitchFamily="34" charset="0"/>
                <a:cs typeface="Calibri" panose="020F0502020204030204" pitchFamily="34" charset="0"/>
              </a:rPr>
              <a:t>adults 16 years or older are </a:t>
            </a:r>
            <a:r>
              <a:rPr lang="en-US" sz="4922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SACCO Member</a:t>
            </a:r>
            <a:br>
              <a:rPr lang="en-US" sz="4922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922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16% (4.4 Million) are Savings Group members</a:t>
            </a:r>
            <a:endParaRPr lang="en-US" sz="4922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69456" y="382626"/>
            <a:ext cx="71030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  <a:sym typeface="Carme" charset="0"/>
              </a:rPr>
              <a:t>How many adult Tanzanians are in a SACCO or Savings Group?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  <a:sym typeface="Carm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94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6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2403777" y="2376828"/>
            <a:ext cx="4184993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sz="7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22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Savings Groups</a:t>
            </a:r>
            <a:endParaRPr kumimoji="0" sz="492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572000" y="5459160"/>
            <a:ext cx="3802968" cy="90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7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99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sz="49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443979" y="4896101"/>
            <a:ext cx="1531189" cy="48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 descr="Finsco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" y="532807"/>
            <a:ext cx="2483926" cy="1053368"/>
          </a:xfrm>
          <a:prstGeom prst="rect">
            <a:avLst/>
          </a:prstGeom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27109" y="5269984"/>
            <a:ext cx="3046709" cy="963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4812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Informal Groups Uptake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731693" y="1168075"/>
          <a:ext cx="7476836" cy="442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81546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Who are savings group members?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731693" y="1319349"/>
          <a:ext cx="8209901" cy="481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67058" y="4134208"/>
            <a:ext cx="8244930" cy="110653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64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85988"/>
          <a:stretch>
            <a:fillRect/>
          </a:stretch>
        </p:blipFill>
        <p:spPr>
          <a:xfrm>
            <a:off x="-19706" y="6071530"/>
            <a:ext cx="9183412" cy="80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2059" y="6193264"/>
            <a:ext cx="1649535" cy="52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4498"/>
          <a:stretch>
            <a:fillRect/>
          </a:stretch>
        </p:blipFill>
        <p:spPr>
          <a:xfrm rot="20473894">
            <a:off x="-2781929" y="4750901"/>
            <a:ext cx="9143966" cy="3688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4" y="0"/>
                </a:moveTo>
                <a:lnTo>
                  <a:pt x="0" y="9347"/>
                </a:lnTo>
                <a:lnTo>
                  <a:pt x="0" y="13453"/>
                </a:lnTo>
                <a:lnTo>
                  <a:pt x="10294" y="21600"/>
                </a:lnTo>
                <a:lnTo>
                  <a:pt x="21600" y="21600"/>
                </a:lnTo>
                <a:lnTo>
                  <a:pt x="21600" y="16143"/>
                </a:lnTo>
                <a:lnTo>
                  <a:pt x="120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" name="Picture 1" descr="FinScopeMaponl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0" y="316843"/>
            <a:ext cx="1316586" cy="12745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70331" y="452401"/>
            <a:ext cx="6999901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+mn-lt"/>
                <a:ea typeface="Lustria" charset="0"/>
                <a:cs typeface="Lustria" charset="0"/>
              </a:rPr>
              <a:t>Who are savings group members?</a:t>
            </a:r>
            <a:endParaRPr lang="en-US" sz="3200" dirty="0">
              <a:solidFill>
                <a:srgbClr val="0070C0"/>
              </a:solidFill>
              <a:latin typeface="+mn-lt"/>
              <a:ea typeface="Lustria" charset="0"/>
              <a:cs typeface="Lustria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731693" y="1319349"/>
          <a:ext cx="8209901" cy="481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14178" y="2506262"/>
            <a:ext cx="8244930" cy="1028508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050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59034"/>
          <a:stretch>
            <a:fillRect/>
          </a:stretch>
        </p:blipFill>
        <p:spPr>
          <a:xfrm>
            <a:off x="-19706" y="4524461"/>
            <a:ext cx="9183412" cy="2351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rcRect t="10079"/>
          <a:stretch>
            <a:fillRect/>
          </a:stretch>
        </p:blipFill>
        <p:spPr>
          <a:xfrm>
            <a:off x="-1299578" y="4527996"/>
            <a:ext cx="8161122" cy="309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 t="39435" r="27235"/>
          <a:stretch>
            <a:fillRect/>
          </a:stretch>
        </p:blipFill>
        <p:spPr>
          <a:xfrm>
            <a:off x="2500312" y="-10939"/>
            <a:ext cx="6653595" cy="1735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0800000" flipH="1">
            <a:off x="228196" y="-949516"/>
            <a:ext cx="4934907" cy="154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288665" y="2376828"/>
            <a:ext cx="6566670" cy="829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457200">
              <a:defRPr sz="7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22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Membership and Groups</a:t>
            </a:r>
            <a:endParaRPr kumimoji="0" sz="492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4572000" y="5459160"/>
            <a:ext cx="3802968" cy="90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7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99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sz="499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4443979" y="4896101"/>
            <a:ext cx="1531189" cy="48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 defTabSz="457200"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1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 descr="Finscop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5" y="532807"/>
            <a:ext cx="2483926" cy="1053368"/>
          </a:xfrm>
          <a:prstGeom prst="rect">
            <a:avLst/>
          </a:prstGeom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27109" y="5269984"/>
            <a:ext cx="3046709" cy="9631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3951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FinScope 2017">
    <a:dk1>
      <a:srgbClr val="161616"/>
    </a:dk1>
    <a:lt1>
      <a:srgbClr val="FFFFFF"/>
    </a:lt1>
    <a:dk2>
      <a:srgbClr val="5E5E5E"/>
    </a:dk2>
    <a:lt2>
      <a:srgbClr val="DDDDDD"/>
    </a:lt2>
    <a:accent1>
      <a:srgbClr val="002060"/>
    </a:accent1>
    <a:accent2>
      <a:srgbClr val="F69200"/>
    </a:accent2>
    <a:accent3>
      <a:srgbClr val="A6B727"/>
    </a:accent3>
    <a:accent4>
      <a:srgbClr val="838383"/>
    </a:accent4>
    <a:accent5>
      <a:srgbClr val="DF5327"/>
    </a:accent5>
    <a:accent6>
      <a:srgbClr val="418AB3"/>
    </a:accent6>
    <a:hlink>
      <a:srgbClr val="F59E00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613</Words>
  <Application>Microsoft Office PowerPoint</Application>
  <PresentationFormat>On-screen Show (4:3)</PresentationFormat>
  <Paragraphs>112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Carme</vt:lpstr>
      <vt:lpstr>Lustria</vt:lpstr>
      <vt:lpstr>Office Theme</vt:lpstr>
      <vt:lpstr>1_Office Theme</vt:lpstr>
      <vt:lpstr>PowerPoint Presentation</vt:lpstr>
      <vt:lpstr>PowerPoint Presentation</vt:lpstr>
      <vt:lpstr>General Uptake of Financial Services</vt:lpstr>
      <vt:lpstr>2% (429,000 people) of  adults 16 years or older are a SACCO Member and 16% (4.4 Million) are Savings Group members</vt:lpstr>
      <vt:lpstr>PowerPoint Presentation</vt:lpstr>
      <vt:lpstr>Informal Groups Uptake</vt:lpstr>
      <vt:lpstr>Who are savings group members?</vt:lpstr>
      <vt:lpstr>Who are savings group members?</vt:lpstr>
      <vt:lpstr>PowerPoint Presentation</vt:lpstr>
      <vt:lpstr>About three quarter of informal groups are self-established</vt:lpstr>
      <vt:lpstr>Half of saving group members have been in their group for more than 2 years</vt:lpstr>
      <vt:lpstr>One third of members joined because they recognized the risk mitigation mechanisms of a savings group</vt:lpstr>
      <vt:lpstr>Savings groups are both a source of credit as well as a savings vehicle</vt:lpstr>
      <vt:lpstr>Savings groups provide indirect access to formal channels</vt:lpstr>
      <vt:lpstr>6 in 10 groups require weekly contribution</vt:lpstr>
      <vt:lpstr>4 in 10 savings group members borrow more than twice a year</vt:lpstr>
      <vt:lpstr>One third of members utilize the fund to cover living expenses</vt:lpstr>
      <vt:lpstr>What other products do saving group members utilize?</vt:lpstr>
      <vt:lpstr>PowerPoint Presentation</vt:lpstr>
      <vt:lpstr>SACCOs Uptake</vt:lpstr>
      <vt:lpstr>Who are SACCO members?</vt:lpstr>
      <vt:lpstr>Who are SACCO members?</vt:lpstr>
      <vt:lpstr>Three quarters of SACCO members have been members for 2 years or more</vt:lpstr>
      <vt:lpstr>Almost half of SACCO members joined to access credit or emergency loans</vt:lpstr>
      <vt:lpstr>4 in 10 SACCO members appreciate SACCOs for their guarantee ability</vt:lpstr>
      <vt:lpstr>SACCOs are used for both accessing credit and saving</vt:lpstr>
      <vt:lpstr>Over three quarter of SACCOs have a bank account</vt:lpstr>
      <vt:lpstr>8 in 10 SACCOs contribute at least once a month</vt:lpstr>
      <vt:lpstr>Two third of SACCO members borrow at least once a year from their SACCO</vt:lpstr>
      <vt:lpstr>6 in 10 SACCO members utilize the welfare fund at least once a year</vt:lpstr>
      <vt:lpstr>7 in 10 SACCO members have taken up bank services</vt:lpstr>
      <vt:lpstr>Low levels of awareness and proximity issues are key barriers to SACCO uptake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Mushi</dc:creator>
  <cp:lastModifiedBy>Julia Seifert</cp:lastModifiedBy>
  <cp:revision>12</cp:revision>
  <dcterms:created xsi:type="dcterms:W3CDTF">2017-10-19T13:15:03Z</dcterms:created>
  <dcterms:modified xsi:type="dcterms:W3CDTF">2017-11-07T06:15:46Z</dcterms:modified>
</cp:coreProperties>
</file>