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05" r:id="rId2"/>
    <p:sldId id="260" r:id="rId3"/>
    <p:sldId id="307" r:id="rId4"/>
    <p:sldId id="310" r:id="rId5"/>
    <p:sldId id="311" r:id="rId6"/>
    <p:sldId id="312" r:id="rId7"/>
    <p:sldId id="313" r:id="rId8"/>
    <p:sldId id="315" r:id="rId9"/>
    <p:sldId id="317" r:id="rId10"/>
    <p:sldId id="318" r:id="rId11"/>
    <p:sldId id="319" r:id="rId12"/>
    <p:sldId id="321" r:id="rId13"/>
    <p:sldId id="322" r:id="rId14"/>
    <p:sldId id="323" r:id="rId15"/>
    <p:sldId id="324" r:id="rId16"/>
    <p:sldId id="326" r:id="rId17"/>
    <p:sldId id="327" r:id="rId18"/>
    <p:sldId id="328" r:id="rId19"/>
    <p:sldId id="329" r:id="rId20"/>
    <p:sldId id="331" r:id="rId21"/>
    <p:sldId id="332" r:id="rId22"/>
    <p:sldId id="33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Mhina" initials="DM" lastIdx="1" clrIdx="0">
    <p:extLst/>
  </p:cmAuthor>
  <p:cmAuthor id="2" name="Daniel Mhina" initials="DM [2]" lastIdx="1" clrIdx="1">
    <p:extLst/>
  </p:cmAuthor>
  <p:cmAuthor id="3" name="Daniel Mhina" initials="DM [3]" lastIdx="1" clrIdx="2">
    <p:extLst/>
  </p:cmAuthor>
  <p:cmAuthor id="4" name="Daniel Mhina" initials="DM [2] [2]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02" autoAdjust="0"/>
    <p:restoredTop sz="94595"/>
  </p:normalViewPr>
  <p:slideViewPr>
    <p:cSldViewPr snapToGrid="0">
      <p:cViewPr varScale="1">
        <p:scale>
          <a:sx n="66" d="100"/>
          <a:sy n="66" d="100"/>
        </p:scale>
        <p:origin x="11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Uptake </a:t>
            </a:r>
            <a:r>
              <a:rPr lang="en-US" dirty="0"/>
              <a:t>of Formal Financial Services 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Mobile money services</c:v>
                </c:pt>
                <c:pt idx="1">
                  <c:v>Commercial bank services</c:v>
                </c:pt>
                <c:pt idx="2">
                  <c:v>Insurance services</c:v>
                </c:pt>
                <c:pt idx="3">
                  <c:v>Pension services</c:v>
                </c:pt>
                <c:pt idx="4">
                  <c:v>MFI/microlender services</c:v>
                </c:pt>
                <c:pt idx="5">
                  <c:v>SACCOS</c:v>
                </c:pt>
                <c:pt idx="6">
                  <c:v>Capital markets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</c:v>
                </c:pt>
                <c:pt idx="1">
                  <c:v>0.17</c:v>
                </c:pt>
                <c:pt idx="2">
                  <c:v>0.15</c:v>
                </c:pt>
                <c:pt idx="3">
                  <c:v>0.04</c:v>
                </c:pt>
                <c:pt idx="4">
                  <c:v>7.0000000000000007E-2</c:v>
                </c:pt>
                <c:pt idx="5">
                  <c:v>0.02</c:v>
                </c:pt>
                <c:pt idx="6" formatCode="0.00%">
                  <c:v>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BB-4426-8A67-ED3A889BF8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Mobile money services</c:v>
                </c:pt>
                <c:pt idx="1">
                  <c:v>Commercial bank services</c:v>
                </c:pt>
                <c:pt idx="2">
                  <c:v>Insurance services</c:v>
                </c:pt>
                <c:pt idx="3">
                  <c:v>Pension services</c:v>
                </c:pt>
                <c:pt idx="4">
                  <c:v>MFI/microlender services</c:v>
                </c:pt>
                <c:pt idx="5">
                  <c:v>SACCOS</c:v>
                </c:pt>
                <c:pt idx="6">
                  <c:v>Capital markets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0.5</c:v>
                </c:pt>
                <c:pt idx="1">
                  <c:v>0.14000000000000001</c:v>
                </c:pt>
                <c:pt idx="2">
                  <c:v>0.13</c:v>
                </c:pt>
                <c:pt idx="3">
                  <c:v>0.03</c:v>
                </c:pt>
                <c:pt idx="4">
                  <c:v>0.02</c:v>
                </c:pt>
                <c:pt idx="5">
                  <c:v>0.03</c:v>
                </c:pt>
                <c:pt idx="6" formatCode="0.00%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BB-4426-8A67-ED3A889BF8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17352960"/>
        <c:axId val="617355280"/>
      </c:barChart>
      <c:catAx>
        <c:axId val="6173529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617355280"/>
        <c:crosses val="autoZero"/>
        <c:auto val="1"/>
        <c:lblAlgn val="ctr"/>
        <c:lblOffset val="100"/>
        <c:noMultiLvlLbl val="0"/>
      </c:catAx>
      <c:valAx>
        <c:axId val="61735528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17352960"/>
        <c:crosses val="autoZero"/>
        <c:crossBetween val="between"/>
      </c:valAx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Most disliked</a:t>
            </a:r>
            <a:r>
              <a:rPr lang="en-US" b="1" baseline="0" dirty="0" smtClean="0"/>
              <a:t> about the service?</a:t>
            </a:r>
          </a:p>
        </c:rich>
      </c:tx>
      <c:layout>
        <c:manualLayout>
          <c:xMode val="edge"/>
          <c:yMode val="edge"/>
          <c:x val="0.24957990664506399"/>
          <c:y val="3.64560985875991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3975383909888899"/>
          <c:y val="0.145799474693635"/>
          <c:w val="0.51870384390623003"/>
          <c:h val="0.808594450810416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B37-4367-93E7-5F86506D534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37-4367-93E7-5F86506D534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37-4367-93E7-5F86506D534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B37-4367-93E7-5F86506D534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B37-4367-93E7-5F86506D5344}"/>
              </c:ext>
            </c:extLst>
          </c:dPt>
          <c:dLbls>
            <c:dLbl>
              <c:idx val="4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B37-4367-93E7-5F86506D53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Nothing</c:v>
                </c:pt>
                <c:pt idx="1">
                  <c:v>Others</c:v>
                </c:pt>
                <c:pt idx="2">
                  <c:v>It makes it too easy to borrow</c:v>
                </c:pt>
                <c:pt idx="3">
                  <c:v>Dishonest agents</c:v>
                </c:pt>
                <c:pt idx="4">
                  <c:v>Agent not available</c:v>
                </c:pt>
                <c:pt idx="5">
                  <c:v>Agents don’t have float/cash</c:v>
                </c:pt>
                <c:pt idx="6">
                  <c:v>It is expensive</c:v>
                </c:pt>
                <c:pt idx="7">
                  <c:v>Network failures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0.22</c:v>
                </c:pt>
                <c:pt idx="1">
                  <c:v>0.02</c:v>
                </c:pt>
                <c:pt idx="2">
                  <c:v>7.2298036973790997E-3</c:v>
                </c:pt>
                <c:pt idx="3">
                  <c:v>2.02734136809102E-2</c:v>
                </c:pt>
                <c:pt idx="4">
                  <c:v>5.5606300858160297E-2</c:v>
                </c:pt>
                <c:pt idx="5">
                  <c:v>7.9090421100405997E-2</c:v>
                </c:pt>
                <c:pt idx="6">
                  <c:v>0.126590806380249</c:v>
                </c:pt>
                <c:pt idx="7">
                  <c:v>0.47326771846131899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B37-4367-93E7-5F86506D53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15078128"/>
        <c:axId val="615054128"/>
      </c:barChart>
      <c:catAx>
        <c:axId val="615078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054128"/>
        <c:crosses val="autoZero"/>
        <c:auto val="1"/>
        <c:lblAlgn val="ctr"/>
        <c:lblOffset val="100"/>
        <c:noMultiLvlLbl val="0"/>
      </c:catAx>
      <c:valAx>
        <c:axId val="61505412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1507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Most liked about </a:t>
            </a:r>
            <a:r>
              <a:rPr lang="en-US" b="1" baseline="0" dirty="0" smtClean="0"/>
              <a:t>the service</a:t>
            </a:r>
          </a:p>
        </c:rich>
      </c:tx>
      <c:layout>
        <c:manualLayout>
          <c:xMode val="edge"/>
          <c:yMode val="edge"/>
          <c:x val="0.32443991631289498"/>
          <c:y val="3.64560985875991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3975383909888899"/>
          <c:y val="0.145799474693635"/>
          <c:w val="0.51870384390623003"/>
          <c:h val="0.808594450810416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C5-4B8A-A8AF-C03B4843955E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C5-4B8A-A8AF-C03B4843955E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7C5-4B8A-A8AF-C03B4843955E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7C5-4B8A-A8AF-C03B4843955E}"/>
              </c:ext>
            </c:extLst>
          </c:dPt>
          <c:dLbls>
            <c:dLbl>
              <c:idx val="4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7C5-4B8A-A8AF-C03B484395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Others</c:v>
                </c:pt>
                <c:pt idx="1">
                  <c:v>You do not have to travel to do transactions</c:v>
                </c:pt>
                <c:pt idx="2">
                  <c:v>I can safely store/save money</c:v>
                </c:pt>
                <c:pt idx="3">
                  <c:v>Safe transactions</c:v>
                </c:pt>
                <c:pt idx="4">
                  <c:v>You can send and receive money across networks</c:v>
                </c:pt>
                <c:pt idx="5">
                  <c:v>Quick to use</c:v>
                </c:pt>
                <c:pt idx="6">
                  <c:v>Easy to use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0.04</c:v>
                </c:pt>
                <c:pt idx="1">
                  <c:v>4.03121958378777E-2</c:v>
                </c:pt>
                <c:pt idx="2">
                  <c:v>6.5563009753700399E-2</c:v>
                </c:pt>
                <c:pt idx="3">
                  <c:v>6.5991774229871902E-2</c:v>
                </c:pt>
                <c:pt idx="4">
                  <c:v>8.0945272266124496E-2</c:v>
                </c:pt>
                <c:pt idx="5">
                  <c:v>0.25036633826613802</c:v>
                </c:pt>
                <c:pt idx="6">
                  <c:v>0.45358383349535902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7C5-4B8A-A8AF-C03B484395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14980800"/>
        <c:axId val="614982848"/>
      </c:barChart>
      <c:catAx>
        <c:axId val="614980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982848"/>
        <c:crosses val="autoZero"/>
        <c:auto val="1"/>
        <c:lblAlgn val="ctr"/>
        <c:lblOffset val="100"/>
        <c:noMultiLvlLbl val="0"/>
      </c:catAx>
      <c:valAx>
        <c:axId val="61498284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1498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Uptake of</a:t>
            </a:r>
            <a:r>
              <a:rPr lang="en-US" baseline="0" dirty="0" smtClean="0"/>
              <a:t> MFS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3734204386039"/>
          <c:y val="0.12253817832724399"/>
          <c:w val="0.58744038755498695"/>
          <c:h val="0.841719417766836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Usage of MFS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56-4728-AC03-B98FACEAF4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C56-4728-AC03-B98FACEAF468}"/>
              </c:ext>
            </c:extLst>
          </c:dPt>
          <c:dLbls>
            <c:dLbl>
              <c:idx val="0"/>
              <c:layout>
                <c:manualLayout>
                  <c:x val="-0.21997499645244201"/>
                  <c:y val="0.1010772420236349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996A2B0-DAF6-844E-A88F-2D1D39DB8773}" type="CATEGORYNAME">
                      <a:rPr lang="en-US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A1145346-E847-CE4A-8DD7-AFBA82ADF831}" type="VALUE">
                      <a:rPr lang="en-US" baseline="0" smtClean="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baseline="0" dirty="0" smtClean="0"/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baseline="0" dirty="0" smtClean="0"/>
                      <a:t>(40%)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89535512402101"/>
                      <c:h val="0.183633282158652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56-4728-AC03-B98FACEAF468}"/>
                </c:ext>
              </c:extLst>
            </c:dLbl>
            <c:dLbl>
              <c:idx val="1"/>
              <c:layout>
                <c:manualLayout>
                  <c:x val="0.23358666190066499"/>
                  <c:y val="-0.145467694964592"/>
                </c:manualLayout>
              </c:layout>
              <c:tx>
                <c:rich>
                  <a:bodyPr/>
                  <a:lstStyle/>
                  <a:p>
                    <a:fld id="{7AB779B7-57A9-BB45-B3F8-DB8011C854AE}" type="CATEGORYNAME">
                      <a:rPr lang="mr-IN"/>
                      <a:pPr/>
                      <a:t>[CATEGORY NAME]</a:t>
                    </a:fld>
                    <a:r>
                      <a:rPr lang="mr-IN" baseline="0" dirty="0"/>
                      <a:t>, </a:t>
                    </a:r>
                    <a:endParaRPr lang="mr-IN" baseline="0" dirty="0" smtClean="0"/>
                  </a:p>
                  <a:p>
                    <a:fld id="{8B4E4748-86A8-2646-A704-DA4C764A664E}" type="VALUE">
                      <a:rPr lang="mr-IN" baseline="0" smtClean="0"/>
                      <a:pPr/>
                      <a:t>[VALUE]</a:t>
                    </a:fld>
                    <a:endParaRPr lang="mr-IN" baseline="0" dirty="0" smtClean="0"/>
                  </a:p>
                  <a:p>
                    <a:r>
                      <a:rPr lang="mr-IN" baseline="0" dirty="0" smtClean="0"/>
                      <a:t>(60%)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644502362943"/>
                      <c:h val="0.242469150418813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C56-4728-AC03-B98FACEAF46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Non-users</c:v>
                </c:pt>
                <c:pt idx="1">
                  <c:v>Use MFS</c:v>
                </c:pt>
              </c:strCache>
            </c:strRef>
          </c:cat>
          <c:val>
            <c:numRef>
              <c:f>Sheet1!$B$2:$B$3</c:f>
              <c:numCache>
                <c:formatCode>###0</c:formatCode>
                <c:ptCount val="2"/>
                <c:pt idx="0">
                  <c:v>11220276.323346401</c:v>
                </c:pt>
                <c:pt idx="1">
                  <c:v>16644025.634063501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56-4728-AC03-B98FACEAF46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Non-users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2074182510134303E-2"/>
          <c:y val="0.106937004980812"/>
          <c:w val="0.93585163497973201"/>
          <c:h val="0.6140707893037280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Cant be Served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###0</c:formatCode>
                <c:ptCount val="1"/>
                <c:pt idx="0">
                  <c:v>1570891.37758068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D3-48C3-B8A2-C2102FFBFCD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Development grade 2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###0</c:formatCode>
                <c:ptCount val="1"/>
                <c:pt idx="0">
                  <c:v>1659833.5539974801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D3-48C3-B8A2-C2102FFBFCD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Development grade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###0</c:formatCode>
                <c:ptCount val="1"/>
                <c:pt idx="0">
                  <c:v>5052777.0935857501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D3-48C3-B8A2-C2102FFBFCD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Immediate potential users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###0</c:formatCode>
                <c:ptCount val="1"/>
                <c:pt idx="0">
                  <c:v>2936774.2981825098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BD3-48C3-B8A2-C2102FFBFC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614623520"/>
        <c:axId val="614625840"/>
      </c:barChart>
      <c:catAx>
        <c:axId val="6146235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14625840"/>
        <c:crosses val="autoZero"/>
        <c:auto val="1"/>
        <c:lblAlgn val="ctr"/>
        <c:lblOffset val="100"/>
        <c:noMultiLvlLbl val="0"/>
      </c:catAx>
      <c:valAx>
        <c:axId val="6146258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1462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Base=Non-users only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Sheet3!$G$25</c:f>
              <c:strCache>
                <c:ptCount val="1"/>
                <c:pt idx="0">
                  <c:v>Unservable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Sheet3!$E$26:$F$33</c:f>
              <c:multiLvlStrCache>
                <c:ptCount val="8"/>
                <c:lvl>
                  <c:pt idx="0">
                    <c:v>I do not trust that my money is safe on a mobile money accou</c:v>
                  </c:pt>
                  <c:pt idx="1">
                    <c:v>Mobile money does not provide anything better/any advantage</c:v>
                  </c:pt>
                  <c:pt idx="2">
                    <c:v>Registration is too complicated</c:v>
                  </c:pt>
                  <c:pt idx="3">
                    <c:v>Using it is difficult</c:v>
                  </c:pt>
                  <c:pt idx="4">
                    <c:v>I do not know what it is/never heard of it before</c:v>
                  </c:pt>
                  <c:pt idx="5">
                    <c:v>I do not understand this service; I do not know what I can u</c:v>
                  </c:pt>
                  <c:pt idx="6">
                    <c:v>I do not know how to get it</c:v>
                  </c:pt>
                  <c:pt idx="7">
                    <c:v>I do not need it, I do not make any transactions</c:v>
                  </c:pt>
                </c:lvl>
                <c:lvl>
                  <c:pt idx="0">
                    <c:v>Awareness and Usecases</c:v>
                  </c:pt>
                </c:lvl>
              </c:multiLvlStrCache>
            </c:multiLvlStrRef>
          </c:cat>
          <c:val>
            <c:numRef>
              <c:f>Sheet3!$G$26:$G$33</c:f>
              <c:numCache>
                <c:formatCode>###0%</c:formatCode>
                <c:ptCount val="8"/>
                <c:pt idx="0">
                  <c:v>7.5370165794899696E-3</c:v>
                </c:pt>
                <c:pt idx="1">
                  <c:v>6.5002860405776895E-4</c:v>
                </c:pt>
                <c:pt idx="2">
                  <c:v>3.16796842232202E-3</c:v>
                </c:pt>
                <c:pt idx="3">
                  <c:v>2.1294742049338199E-2</c:v>
                </c:pt>
                <c:pt idx="4">
                  <c:v>9.7823300332408603E-2</c:v>
                </c:pt>
                <c:pt idx="5">
                  <c:v>6.3716423872995198E-2</c:v>
                </c:pt>
                <c:pt idx="6">
                  <c:v>6.0747091482931399E-2</c:v>
                </c:pt>
                <c:pt idx="7">
                  <c:v>0.22733767638590299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1F-4225-A09D-FA9E8416ED58}"/>
            </c:ext>
          </c:extLst>
        </c:ser>
        <c:ser>
          <c:idx val="1"/>
          <c:order val="1"/>
          <c:tx>
            <c:strRef>
              <c:f>Sheet3!$H$25</c:f>
              <c:strCache>
                <c:ptCount val="1"/>
                <c:pt idx="0">
                  <c:v>Development grade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Sheet3!$E$26:$F$33</c:f>
              <c:multiLvlStrCache>
                <c:ptCount val="8"/>
                <c:lvl>
                  <c:pt idx="0">
                    <c:v>I do not trust that my money is safe on a mobile money accou</c:v>
                  </c:pt>
                  <c:pt idx="1">
                    <c:v>Mobile money does not provide anything better/any advantage</c:v>
                  </c:pt>
                  <c:pt idx="2">
                    <c:v>Registration is too complicated</c:v>
                  </c:pt>
                  <c:pt idx="3">
                    <c:v>Using it is difficult</c:v>
                  </c:pt>
                  <c:pt idx="4">
                    <c:v>I do not know what it is/never heard of it before</c:v>
                  </c:pt>
                  <c:pt idx="5">
                    <c:v>I do not understand this service; I do not know what I can u</c:v>
                  </c:pt>
                  <c:pt idx="6">
                    <c:v>I do not know how to get it</c:v>
                  </c:pt>
                  <c:pt idx="7">
                    <c:v>I do not need it, I do not make any transactions</c:v>
                  </c:pt>
                </c:lvl>
                <c:lvl>
                  <c:pt idx="0">
                    <c:v>Awareness and Usecases</c:v>
                  </c:pt>
                </c:lvl>
              </c:multiLvlStrCache>
            </c:multiLvlStrRef>
          </c:cat>
          <c:val>
            <c:numRef>
              <c:f>Sheet3!$H$26:$H$33</c:f>
              <c:numCache>
                <c:formatCode>###0%</c:formatCode>
                <c:ptCount val="8"/>
                <c:pt idx="0">
                  <c:v>2.8435376901751802E-3</c:v>
                </c:pt>
                <c:pt idx="1">
                  <c:v>8.5919468855837804E-4</c:v>
                </c:pt>
                <c:pt idx="2">
                  <c:v>3.59740782435995E-4</c:v>
                </c:pt>
                <c:pt idx="3">
                  <c:v>2.9359907864179201E-2</c:v>
                </c:pt>
                <c:pt idx="4">
                  <c:v>4.9290839918174699E-2</c:v>
                </c:pt>
                <c:pt idx="5">
                  <c:v>2.55300116493495E-2</c:v>
                </c:pt>
                <c:pt idx="6">
                  <c:v>4.8824022384644603E-2</c:v>
                </c:pt>
                <c:pt idx="7">
                  <c:v>0.27101416346950602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1F-4225-A09D-FA9E8416ED58}"/>
            </c:ext>
          </c:extLst>
        </c:ser>
        <c:ser>
          <c:idx val="2"/>
          <c:order val="2"/>
          <c:tx>
            <c:strRef>
              <c:f>Sheet3!$I$25</c:f>
              <c:strCache>
                <c:ptCount val="1"/>
                <c:pt idx="0">
                  <c:v>Development grade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Sheet3!$E$26:$F$33</c:f>
              <c:multiLvlStrCache>
                <c:ptCount val="8"/>
                <c:lvl>
                  <c:pt idx="0">
                    <c:v>I do not trust that my money is safe on a mobile money accou</c:v>
                  </c:pt>
                  <c:pt idx="1">
                    <c:v>Mobile money does not provide anything better/any advantage</c:v>
                  </c:pt>
                  <c:pt idx="2">
                    <c:v>Registration is too complicated</c:v>
                  </c:pt>
                  <c:pt idx="3">
                    <c:v>Using it is difficult</c:v>
                  </c:pt>
                  <c:pt idx="4">
                    <c:v>I do not know what it is/never heard of it before</c:v>
                  </c:pt>
                  <c:pt idx="5">
                    <c:v>I do not understand this service; I do not know what I can u</c:v>
                  </c:pt>
                  <c:pt idx="6">
                    <c:v>I do not know how to get it</c:v>
                  </c:pt>
                  <c:pt idx="7">
                    <c:v>I do not need it, I do not make any transactions</c:v>
                  </c:pt>
                </c:lvl>
                <c:lvl>
                  <c:pt idx="0">
                    <c:v>Awareness and Usecases</c:v>
                  </c:pt>
                </c:lvl>
              </c:multiLvlStrCache>
            </c:multiLvlStrRef>
          </c:cat>
          <c:val>
            <c:numRef>
              <c:f>Sheet3!$I$26:$I$33</c:f>
              <c:numCache>
                <c:formatCode>###0%</c:formatCode>
                <c:ptCount val="8"/>
                <c:pt idx="0">
                  <c:v>6.89189024618184E-3</c:v>
                </c:pt>
                <c:pt idx="1">
                  <c:v>2.0624553009949802E-3</c:v>
                </c:pt>
                <c:pt idx="2">
                  <c:v>3.29883002159331E-3</c:v>
                </c:pt>
                <c:pt idx="3">
                  <c:v>4.80844352762737E-2</c:v>
                </c:pt>
                <c:pt idx="4">
                  <c:v>5.4513853120170201E-2</c:v>
                </c:pt>
                <c:pt idx="5">
                  <c:v>5.7570117992511799E-2</c:v>
                </c:pt>
                <c:pt idx="6">
                  <c:v>5.5737246100038003E-2</c:v>
                </c:pt>
                <c:pt idx="7">
                  <c:v>0.33519292520458499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1F-4225-A09D-FA9E8416ED58}"/>
            </c:ext>
          </c:extLst>
        </c:ser>
        <c:ser>
          <c:idx val="3"/>
          <c:order val="3"/>
          <c:tx>
            <c:strRef>
              <c:f>Sheet3!$J$25</c:f>
              <c:strCache>
                <c:ptCount val="1"/>
                <c:pt idx="0">
                  <c:v>Immediate potential users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Sheet3!$E$26:$F$33</c:f>
              <c:multiLvlStrCache>
                <c:ptCount val="8"/>
                <c:lvl>
                  <c:pt idx="0">
                    <c:v>I do not trust that my money is safe on a mobile money accou</c:v>
                  </c:pt>
                  <c:pt idx="1">
                    <c:v>Mobile money does not provide anything better/any advantage</c:v>
                  </c:pt>
                  <c:pt idx="2">
                    <c:v>Registration is too complicated</c:v>
                  </c:pt>
                  <c:pt idx="3">
                    <c:v>Using it is difficult</c:v>
                  </c:pt>
                  <c:pt idx="4">
                    <c:v>I do not know what it is/never heard of it before</c:v>
                  </c:pt>
                  <c:pt idx="5">
                    <c:v>I do not understand this service; I do not know what I can u</c:v>
                  </c:pt>
                  <c:pt idx="6">
                    <c:v>I do not know how to get it</c:v>
                  </c:pt>
                  <c:pt idx="7">
                    <c:v>I do not need it, I do not make any transactions</c:v>
                  </c:pt>
                </c:lvl>
                <c:lvl>
                  <c:pt idx="0">
                    <c:v>Awareness and Usecases</c:v>
                  </c:pt>
                </c:lvl>
              </c:multiLvlStrCache>
            </c:multiLvlStrRef>
          </c:cat>
          <c:val>
            <c:numRef>
              <c:f>Sheet3!$J$26:$J$33</c:f>
              <c:numCache>
                <c:formatCode>###0%</c:formatCode>
                <c:ptCount val="8"/>
                <c:pt idx="0">
                  <c:v>1.4891261338860399E-2</c:v>
                </c:pt>
                <c:pt idx="1">
                  <c:v>1.6675695976275599E-2</c:v>
                </c:pt>
                <c:pt idx="2">
                  <c:v>1.1511442773486801E-2</c:v>
                </c:pt>
                <c:pt idx="3">
                  <c:v>5.4500570538878503E-2</c:v>
                </c:pt>
                <c:pt idx="4">
                  <c:v>5.2320408250531601E-2</c:v>
                </c:pt>
                <c:pt idx="5">
                  <c:v>5.2387425786533499E-2</c:v>
                </c:pt>
                <c:pt idx="6">
                  <c:v>5.5400395737638601E-2</c:v>
                </c:pt>
                <c:pt idx="7">
                  <c:v>0.54936303854601398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1F-4225-A09D-FA9E8416ED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71378848"/>
        <c:axId val="571380896"/>
      </c:barChart>
      <c:catAx>
        <c:axId val="571378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380896"/>
        <c:crosses val="autoZero"/>
        <c:auto val="1"/>
        <c:lblAlgn val="ctr"/>
        <c:lblOffset val="100"/>
        <c:noMultiLvlLbl val="0"/>
      </c:catAx>
      <c:valAx>
        <c:axId val="571380896"/>
        <c:scaling>
          <c:orientation val="minMax"/>
        </c:scaling>
        <c:delete val="1"/>
        <c:axPos val="b"/>
        <c:numFmt formatCode="###0%" sourceLinked="1"/>
        <c:majorTickMark val="none"/>
        <c:minorTickMark val="none"/>
        <c:tickLblPos val="nextTo"/>
        <c:crossAx val="57137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Base=Non-users</a:t>
            </a:r>
            <a:r>
              <a:rPr lang="en-US" baseline="0" dirty="0" smtClean="0"/>
              <a:t> only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Sheet3!$G$36</c:f>
              <c:strCache>
                <c:ptCount val="1"/>
                <c:pt idx="0">
                  <c:v>Unservable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Sheet3!$E$37:$F$42</c:f>
              <c:multiLvlStrCache>
                <c:ptCount val="6"/>
                <c:lvl>
                  <c:pt idx="0">
                    <c:v>Others</c:v>
                  </c:pt>
                  <c:pt idx="1">
                    <c:v>I do not have the required documents</c:v>
                  </c:pt>
                  <c:pt idx="2">
                    <c:v>There is no point-of-service/agent close to where I live</c:v>
                  </c:pt>
                  <c:pt idx="3">
                    <c:v>I do not own a phone</c:v>
                  </c:pt>
                  <c:pt idx="4">
                    <c:v>Fees for using this service are too high</c:v>
                  </c:pt>
                  <c:pt idx="5">
                    <c:v>Registration fee is too high</c:v>
                  </c:pt>
                </c:lvl>
                <c:lvl>
                  <c:pt idx="1">
                    <c:v>Lack of KYC requirements/Access issues</c:v>
                  </c:pt>
                  <c:pt idx="4">
                    <c:v>High Cost</c:v>
                  </c:pt>
                </c:lvl>
              </c:multiLvlStrCache>
            </c:multiLvlStrRef>
          </c:cat>
          <c:val>
            <c:numRef>
              <c:f>Sheet3!$G$37:$G$42</c:f>
              <c:numCache>
                <c:formatCode>###0%</c:formatCode>
                <c:ptCount val="6"/>
                <c:pt idx="0">
                  <c:v>5.4643558250911502E-2</c:v>
                </c:pt>
                <c:pt idx="1">
                  <c:v>2.68520809048238E-2</c:v>
                </c:pt>
                <c:pt idx="2">
                  <c:v>1.71431392667671E-2</c:v>
                </c:pt>
                <c:pt idx="3">
                  <c:v>0.40404049894946797</c:v>
                </c:pt>
                <c:pt idx="4">
                  <c:v>6.6714447578143004E-3</c:v>
                </c:pt>
                <c:pt idx="5">
                  <c:v>8.3750301407692195E-3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1F-48F0-9251-EBFB267D1F36}"/>
            </c:ext>
          </c:extLst>
        </c:ser>
        <c:ser>
          <c:idx val="1"/>
          <c:order val="1"/>
          <c:tx>
            <c:strRef>
              <c:f>Sheet3!$H$36</c:f>
              <c:strCache>
                <c:ptCount val="1"/>
                <c:pt idx="0">
                  <c:v>Development grade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Sheet3!$E$37:$F$42</c:f>
              <c:multiLvlStrCache>
                <c:ptCount val="6"/>
                <c:lvl>
                  <c:pt idx="0">
                    <c:v>Others</c:v>
                  </c:pt>
                  <c:pt idx="1">
                    <c:v>I do not have the required documents</c:v>
                  </c:pt>
                  <c:pt idx="2">
                    <c:v>There is no point-of-service/agent close to where I live</c:v>
                  </c:pt>
                  <c:pt idx="3">
                    <c:v>I do not own a phone</c:v>
                  </c:pt>
                  <c:pt idx="4">
                    <c:v>Fees for using this service are too high</c:v>
                  </c:pt>
                  <c:pt idx="5">
                    <c:v>Registration fee is too high</c:v>
                  </c:pt>
                </c:lvl>
                <c:lvl>
                  <c:pt idx="1">
                    <c:v>Lack of KYC requirements/Access issues</c:v>
                  </c:pt>
                  <c:pt idx="4">
                    <c:v>High Cost</c:v>
                  </c:pt>
                </c:lvl>
              </c:multiLvlStrCache>
            </c:multiLvlStrRef>
          </c:cat>
          <c:val>
            <c:numRef>
              <c:f>Sheet3!$H$37:$H$42</c:f>
              <c:numCache>
                <c:formatCode>###0%</c:formatCode>
                <c:ptCount val="6"/>
                <c:pt idx="0">
                  <c:v>4.6725727126003001E-2</c:v>
                </c:pt>
                <c:pt idx="1">
                  <c:v>9.2579706624878702E-2</c:v>
                </c:pt>
                <c:pt idx="2">
                  <c:v>7.0020403714719806E-2</c:v>
                </c:pt>
                <c:pt idx="3">
                  <c:v>0.35501923772432298</c:v>
                </c:pt>
                <c:pt idx="4">
                  <c:v>7.5735063630528203E-3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1F-48F0-9251-EBFB267D1F36}"/>
            </c:ext>
          </c:extLst>
        </c:ser>
        <c:ser>
          <c:idx val="2"/>
          <c:order val="2"/>
          <c:tx>
            <c:strRef>
              <c:f>Sheet3!$I$36</c:f>
              <c:strCache>
                <c:ptCount val="1"/>
                <c:pt idx="0">
                  <c:v>Development grade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Sheet3!$E$37:$F$42</c:f>
              <c:multiLvlStrCache>
                <c:ptCount val="6"/>
                <c:lvl>
                  <c:pt idx="0">
                    <c:v>Others</c:v>
                  </c:pt>
                  <c:pt idx="1">
                    <c:v>I do not have the required documents</c:v>
                  </c:pt>
                  <c:pt idx="2">
                    <c:v>There is no point-of-service/agent close to where I live</c:v>
                  </c:pt>
                  <c:pt idx="3">
                    <c:v>I do not own a phone</c:v>
                  </c:pt>
                  <c:pt idx="4">
                    <c:v>Fees for using this service are too high</c:v>
                  </c:pt>
                  <c:pt idx="5">
                    <c:v>Registration fee is too high</c:v>
                  </c:pt>
                </c:lvl>
                <c:lvl>
                  <c:pt idx="1">
                    <c:v>Lack of KYC requirements/Access issues</c:v>
                  </c:pt>
                  <c:pt idx="4">
                    <c:v>High Cost</c:v>
                  </c:pt>
                </c:lvl>
              </c:multiLvlStrCache>
            </c:multiLvlStrRef>
          </c:cat>
          <c:val>
            <c:numRef>
              <c:f>Sheet3!$I$37:$I$42</c:f>
              <c:numCache>
                <c:formatCode>###0%</c:formatCode>
                <c:ptCount val="6"/>
                <c:pt idx="0">
                  <c:v>5.7670718587801199E-2</c:v>
                </c:pt>
                <c:pt idx="1">
                  <c:v>4.2645647319141299E-2</c:v>
                </c:pt>
                <c:pt idx="2">
                  <c:v>4.6251877095305399E-2</c:v>
                </c:pt>
                <c:pt idx="3">
                  <c:v>0.26452242257091801</c:v>
                </c:pt>
                <c:pt idx="4">
                  <c:v>1.4784641280610101E-2</c:v>
                </c:pt>
                <c:pt idx="5">
                  <c:v>1.07729398838754E-2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1F-48F0-9251-EBFB267D1F36}"/>
            </c:ext>
          </c:extLst>
        </c:ser>
        <c:ser>
          <c:idx val="3"/>
          <c:order val="3"/>
          <c:tx>
            <c:strRef>
              <c:f>Sheet3!$J$36</c:f>
              <c:strCache>
                <c:ptCount val="1"/>
                <c:pt idx="0">
                  <c:v>Immediate potential users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Sheet3!$E$37:$F$42</c:f>
              <c:multiLvlStrCache>
                <c:ptCount val="6"/>
                <c:lvl>
                  <c:pt idx="0">
                    <c:v>Others</c:v>
                  </c:pt>
                  <c:pt idx="1">
                    <c:v>I do not have the required documents</c:v>
                  </c:pt>
                  <c:pt idx="2">
                    <c:v>There is no point-of-service/agent close to where I live</c:v>
                  </c:pt>
                  <c:pt idx="3">
                    <c:v>I do not own a phone</c:v>
                  </c:pt>
                  <c:pt idx="4">
                    <c:v>Fees for using this service are too high</c:v>
                  </c:pt>
                  <c:pt idx="5">
                    <c:v>Registration fee is too high</c:v>
                  </c:pt>
                </c:lvl>
                <c:lvl>
                  <c:pt idx="1">
                    <c:v>Lack of KYC requirements/Access issues</c:v>
                  </c:pt>
                  <c:pt idx="4">
                    <c:v>High Cost</c:v>
                  </c:pt>
                </c:lvl>
              </c:multiLvlStrCache>
            </c:multiLvlStrRef>
          </c:cat>
          <c:val>
            <c:numRef>
              <c:f>Sheet3!$J$37:$J$42</c:f>
              <c:numCache>
                <c:formatCode>###0%</c:formatCode>
                <c:ptCount val="6"/>
                <c:pt idx="0">
                  <c:v>5.3994391291196403E-2</c:v>
                </c:pt>
                <c:pt idx="1">
                  <c:v>2.3468804952067698E-2</c:v>
                </c:pt>
                <c:pt idx="2">
                  <c:v>2.57187205809375E-2</c:v>
                </c:pt>
                <c:pt idx="3">
                  <c:v>3.6285642865774598E-2</c:v>
                </c:pt>
                <c:pt idx="4">
                  <c:v>3.64471985687084E-2</c:v>
                </c:pt>
                <c:pt idx="5">
                  <c:v>1.70350027930939E-2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1F-48F0-9251-EBFB267D1F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35419392"/>
        <c:axId val="535452112"/>
      </c:barChart>
      <c:catAx>
        <c:axId val="535419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452112"/>
        <c:crosses val="autoZero"/>
        <c:auto val="1"/>
        <c:lblAlgn val="ctr"/>
        <c:lblOffset val="100"/>
        <c:noMultiLvlLbl val="0"/>
      </c:catAx>
      <c:valAx>
        <c:axId val="535452112"/>
        <c:scaling>
          <c:orientation val="minMax"/>
        </c:scaling>
        <c:delete val="1"/>
        <c:axPos val="b"/>
        <c:numFmt formatCode="###0%" sourceLinked="1"/>
        <c:majorTickMark val="none"/>
        <c:minorTickMark val="none"/>
        <c:tickLblPos val="nextTo"/>
        <c:crossAx val="53541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Kiswahili</a:t>
            </a:r>
            <a:endParaRPr lang="en-US" b="1" dirty="0"/>
          </a:p>
        </c:rich>
      </c:tx>
      <c:layout>
        <c:manualLayout>
          <c:xMode val="edge"/>
          <c:yMode val="edge"/>
          <c:x val="0.62702731268616296"/>
          <c:y val="3.4192682496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Within 5km radius of MM Agent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Cant be Served</c:v>
                </c:pt>
                <c:pt idx="1">
                  <c:v>Development grade 2</c:v>
                </c:pt>
                <c:pt idx="2">
                  <c:v>Development grade 1</c:v>
                </c:pt>
                <c:pt idx="3">
                  <c:v>Immediate potential users</c:v>
                </c:pt>
                <c:pt idx="4">
                  <c:v>Current users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0.75710278122534802</c:v>
                </c:pt>
                <c:pt idx="1">
                  <c:v>0</c:v>
                </c:pt>
                <c:pt idx="2">
                  <c:v>0.81788674674844097</c:v>
                </c:pt>
                <c:pt idx="3">
                  <c:v>1</c:v>
                </c:pt>
                <c:pt idx="4">
                  <c:v>0.822635881183716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1E-4F22-B398-467B635DB2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within 5km radius of MM Agent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Cant be Served</c:v>
                </c:pt>
                <c:pt idx="1">
                  <c:v>Development grade 2</c:v>
                </c:pt>
                <c:pt idx="2">
                  <c:v>Development grade 1</c:v>
                </c:pt>
                <c:pt idx="3">
                  <c:v>Immediate potential users</c:v>
                </c:pt>
                <c:pt idx="4">
                  <c:v>Current users</c:v>
                </c:pt>
              </c:strCache>
            </c:strRef>
          </c:cat>
          <c:val>
            <c:numRef>
              <c:f>Sheet1!$C$2:$C$6</c:f>
              <c:numCache>
                <c:formatCode>###0%</c:formatCode>
                <c:ptCount val="5"/>
                <c:pt idx="0">
                  <c:v>0.24289721877465201</c:v>
                </c:pt>
                <c:pt idx="1">
                  <c:v>1</c:v>
                </c:pt>
                <c:pt idx="2">
                  <c:v>0.18211325325156</c:v>
                </c:pt>
                <c:pt idx="3">
                  <c:v>0</c:v>
                </c:pt>
                <c:pt idx="4">
                  <c:v>0.177364118816284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1E-4F22-B398-467B635DB22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2.0730691584849099E-2"/>
                  <c:y val="2.84939020805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2A-4DDE-9A30-98EDFE686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Cant be Served</c:v>
                </c:pt>
                <c:pt idx="1">
                  <c:v>Development grade 2</c:v>
                </c:pt>
                <c:pt idx="2">
                  <c:v>Development grade 1</c:v>
                </c:pt>
                <c:pt idx="3">
                  <c:v>Immediate potential users</c:v>
                </c:pt>
                <c:pt idx="4">
                  <c:v>Current users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AB2A-4DDE-9A30-98EDFE686E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647121408"/>
        <c:axId val="645953568"/>
      </c:barChart>
      <c:catAx>
        <c:axId val="647121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953568"/>
        <c:crosses val="autoZero"/>
        <c:auto val="1"/>
        <c:lblAlgn val="ctr"/>
        <c:lblOffset val="100"/>
        <c:noMultiLvlLbl val="0"/>
      </c:catAx>
      <c:valAx>
        <c:axId val="6459535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4712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English</a:t>
            </a:r>
            <a:endParaRPr lang="en-US" b="1" dirty="0"/>
          </a:p>
        </c:rich>
      </c:tx>
      <c:layout>
        <c:manualLayout>
          <c:xMode val="edge"/>
          <c:yMode val="edge"/>
          <c:x val="0.24323391926330501"/>
          <c:y val="3.4192682496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Can read and write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Unservable</c:v>
                </c:pt>
                <c:pt idx="1">
                  <c:v>Development grade 2</c:v>
                </c:pt>
                <c:pt idx="2">
                  <c:v>Development grade 1</c:v>
                </c:pt>
                <c:pt idx="3">
                  <c:v>Immediate potential users</c:v>
                </c:pt>
                <c:pt idx="4">
                  <c:v>Current users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0.14776938376389401</c:v>
                </c:pt>
                <c:pt idx="1">
                  <c:v>8.7067481517117698E-2</c:v>
                </c:pt>
                <c:pt idx="2">
                  <c:v>0.107276581404098</c:v>
                </c:pt>
                <c:pt idx="3">
                  <c:v>0.17350446975075001</c:v>
                </c:pt>
                <c:pt idx="4">
                  <c:v>0.36078274210675498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25-4D3D-BF5F-C1FDAEE487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Can read only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3623358104998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F3-4E71-938F-1815F9E2F5D7}"/>
                </c:ext>
              </c:extLst>
            </c:dLbl>
            <c:dLbl>
              <c:idx val="1"/>
              <c:layout>
                <c:manualLayout>
                  <c:x val="2.76522044588998E-2"/>
                  <c:y val="-5.69878041611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F3-4E71-938F-1815F9E2F5D7}"/>
                </c:ext>
              </c:extLst>
            </c:dLbl>
            <c:dLbl>
              <c:idx val="2"/>
              <c:layout>
                <c:manualLayout>
                  <c:x val="1.22898686483999E-2"/>
                  <c:y val="2.84939020805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F3-4E71-938F-1815F9E2F5D7}"/>
                </c:ext>
              </c:extLst>
            </c:dLbl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Unservable</c:v>
                </c:pt>
                <c:pt idx="1">
                  <c:v>Development grade 2</c:v>
                </c:pt>
                <c:pt idx="2">
                  <c:v>Development grade 1</c:v>
                </c:pt>
                <c:pt idx="3">
                  <c:v>Immediate potential users</c:v>
                </c:pt>
                <c:pt idx="4">
                  <c:v>Current users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2.4207413024180599E-2</c:v>
                </c:pt>
                <c:pt idx="1">
                  <c:v>6.8316078441807399E-2</c:v>
                </c:pt>
                <c:pt idx="2">
                  <c:v>5.5167727698148802E-2</c:v>
                </c:pt>
                <c:pt idx="3">
                  <c:v>7.3210727503379799E-2</c:v>
                </c:pt>
                <c:pt idx="4">
                  <c:v>9.8445295961991794E-2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25-4D3D-BF5F-C1FDAEE487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Can neither read nor write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Unservable</c:v>
                </c:pt>
                <c:pt idx="1">
                  <c:v>Development grade 2</c:v>
                </c:pt>
                <c:pt idx="2">
                  <c:v>Development grade 1</c:v>
                </c:pt>
                <c:pt idx="3">
                  <c:v>Immediate potential users</c:v>
                </c:pt>
                <c:pt idx="4">
                  <c:v>Current users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0.82802320321192502</c:v>
                </c:pt>
                <c:pt idx="1">
                  <c:v>0.84461644004107495</c:v>
                </c:pt>
                <c:pt idx="2">
                  <c:v>0.83755569089775495</c:v>
                </c:pt>
                <c:pt idx="3">
                  <c:v>0.75328480274586795</c:v>
                </c:pt>
                <c:pt idx="4">
                  <c:v>0.54077196193125499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F3-4E71-938F-1815F9E2F5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647165840"/>
        <c:axId val="647168672"/>
      </c:barChart>
      <c:catAx>
        <c:axId val="647165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47168672"/>
        <c:crosses val="autoZero"/>
        <c:auto val="1"/>
        <c:lblAlgn val="ctr"/>
        <c:lblOffset val="100"/>
        <c:noMultiLvlLbl val="0"/>
      </c:catAx>
      <c:valAx>
        <c:axId val="6471686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4716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Wealth</a:t>
            </a:r>
            <a:r>
              <a:rPr lang="en-US" b="1" baseline="0" dirty="0" smtClean="0"/>
              <a:t> Levels by PPI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Two lowest quintiles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Current users</c:v>
                </c:pt>
                <c:pt idx="1">
                  <c:v>Immediate potential users</c:v>
                </c:pt>
                <c:pt idx="2">
                  <c:v>Development grade 1</c:v>
                </c:pt>
                <c:pt idx="3">
                  <c:v>Development grade 2</c:v>
                </c:pt>
                <c:pt idx="4">
                  <c:v>Cant be Served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0.46561124595060399</c:v>
                </c:pt>
                <c:pt idx="1">
                  <c:v>0.63660186416567799</c:v>
                </c:pt>
                <c:pt idx="2">
                  <c:v>0.80295918489669904</c:v>
                </c:pt>
                <c:pt idx="3">
                  <c:v>0.81627388396727596</c:v>
                </c:pt>
                <c:pt idx="4">
                  <c:v>0.74038047308523003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D9-4EF4-BC9D-3E8528477A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Middle quintiles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Current users</c:v>
                </c:pt>
                <c:pt idx="1">
                  <c:v>Immediate potential users</c:v>
                </c:pt>
                <c:pt idx="2">
                  <c:v>Development grade 1</c:v>
                </c:pt>
                <c:pt idx="3">
                  <c:v>Development grade 2</c:v>
                </c:pt>
                <c:pt idx="4">
                  <c:v>Cant be Served</c:v>
                </c:pt>
              </c:strCache>
            </c:strRef>
          </c:cat>
          <c:val>
            <c:numRef>
              <c:f>Sheet1!$C$2:$C$6</c:f>
              <c:numCache>
                <c:formatCode>###0%</c:formatCode>
                <c:ptCount val="5"/>
                <c:pt idx="0">
                  <c:v>0.29665842433825701</c:v>
                </c:pt>
                <c:pt idx="1">
                  <c:v>0.22847249056341601</c:v>
                </c:pt>
                <c:pt idx="2">
                  <c:v>0.158078462763836</c:v>
                </c:pt>
                <c:pt idx="3">
                  <c:v>0.15785487283119801</c:v>
                </c:pt>
                <c:pt idx="4">
                  <c:v>0.16173616052423301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D9-4EF4-BC9D-3E8528477AA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Two highest quintiles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Current users</c:v>
                </c:pt>
                <c:pt idx="1">
                  <c:v>Immediate potential users</c:v>
                </c:pt>
                <c:pt idx="2">
                  <c:v>Development grade 1</c:v>
                </c:pt>
                <c:pt idx="3">
                  <c:v>Development grade 2</c:v>
                </c:pt>
                <c:pt idx="4">
                  <c:v>Cant be Served</c:v>
                </c:pt>
              </c:strCache>
            </c:strRef>
          </c:cat>
          <c:val>
            <c:numRef>
              <c:f>Sheet1!$D$2:$D$6</c:f>
              <c:numCache>
                <c:formatCode>###0%</c:formatCode>
                <c:ptCount val="5"/>
                <c:pt idx="0">
                  <c:v>0.237730329711141</c:v>
                </c:pt>
                <c:pt idx="1">
                  <c:v>0.134925645270904</c:v>
                </c:pt>
                <c:pt idx="2">
                  <c:v>3.8962352339465198E-2</c:v>
                </c:pt>
                <c:pt idx="3">
                  <c:v>2.58712432015256E-2</c:v>
                </c:pt>
                <c:pt idx="4">
                  <c:v>9.7883366390535798E-2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D9-4EF4-BC9D-3E8528477A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645996944"/>
        <c:axId val="645999776"/>
      </c:barChart>
      <c:catAx>
        <c:axId val="64599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999776"/>
        <c:crosses val="autoZero"/>
        <c:auto val="1"/>
        <c:lblAlgn val="ctr"/>
        <c:lblOffset val="100"/>
        <c:noMultiLvlLbl val="0"/>
      </c:catAx>
      <c:valAx>
        <c:axId val="6459997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4599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Main Source</a:t>
            </a:r>
            <a:r>
              <a:rPr lang="en-US" b="1" baseline="0" dirty="0" smtClean="0"/>
              <a:t> of Income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Formal sector salaried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Current users</c:v>
                </c:pt>
                <c:pt idx="1">
                  <c:v>Immediate potential users</c:v>
                </c:pt>
                <c:pt idx="2">
                  <c:v>Development grade 1</c:v>
                </c:pt>
                <c:pt idx="3">
                  <c:v>Development grade 2</c:v>
                </c:pt>
                <c:pt idx="4">
                  <c:v>Unservable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6.1110083048264E-2</c:v>
                </c:pt>
                <c:pt idx="1">
                  <c:v>3.17534340420636E-2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61-4AE5-811C-E64A010D1F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Informal sector salaried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Current users</c:v>
                </c:pt>
                <c:pt idx="1">
                  <c:v>Immediate potential users</c:v>
                </c:pt>
                <c:pt idx="2">
                  <c:v>Development grade 1</c:v>
                </c:pt>
                <c:pt idx="3">
                  <c:v>Development grade 2</c:v>
                </c:pt>
                <c:pt idx="4">
                  <c:v>Unservable</c:v>
                </c:pt>
              </c:strCache>
            </c:strRef>
          </c:cat>
          <c:val>
            <c:numRef>
              <c:f>Sheet1!$C$2:$C$6</c:f>
              <c:numCache>
                <c:formatCode>###0%</c:formatCode>
                <c:ptCount val="5"/>
                <c:pt idx="0">
                  <c:v>2.8583185773257001E-2</c:v>
                </c:pt>
                <c:pt idx="1">
                  <c:v>9.9728770190842201E-3</c:v>
                </c:pt>
                <c:pt idx="2">
                  <c:v>2.7510533813727201E-3</c:v>
                </c:pt>
                <c:pt idx="3">
                  <c:v>0</c:v>
                </c:pt>
                <c:pt idx="4">
                  <c:v>6.3862022767685097E-3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61-4AE5-811C-E64A010D1F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Farmers and fishers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Current users</c:v>
                </c:pt>
                <c:pt idx="1">
                  <c:v>Immediate potential users</c:v>
                </c:pt>
                <c:pt idx="2">
                  <c:v>Development grade 1</c:v>
                </c:pt>
                <c:pt idx="3">
                  <c:v>Development grade 2</c:v>
                </c:pt>
                <c:pt idx="4">
                  <c:v>Unservable</c:v>
                </c:pt>
              </c:strCache>
            </c:strRef>
          </c:cat>
          <c:val>
            <c:numRef>
              <c:f>Sheet1!$D$2:$D$6</c:f>
              <c:numCache>
                <c:formatCode>###0%</c:formatCode>
                <c:ptCount val="5"/>
                <c:pt idx="0">
                  <c:v>0.362174013273874</c:v>
                </c:pt>
                <c:pt idx="1">
                  <c:v>0.416385555852329</c:v>
                </c:pt>
                <c:pt idx="2">
                  <c:v>0.49815113270223099</c:v>
                </c:pt>
                <c:pt idx="3">
                  <c:v>0.54372936682557704</c:v>
                </c:pt>
                <c:pt idx="4">
                  <c:v>0.41136858968034801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61-4AE5-811C-E64A010D1F7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Business Owners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Current users</c:v>
                </c:pt>
                <c:pt idx="1">
                  <c:v>Immediate potential users</c:v>
                </c:pt>
                <c:pt idx="2">
                  <c:v>Development grade 1</c:v>
                </c:pt>
                <c:pt idx="3">
                  <c:v>Development grade 2</c:v>
                </c:pt>
                <c:pt idx="4">
                  <c:v>Unservable</c:v>
                </c:pt>
              </c:strCache>
            </c:strRef>
          </c:cat>
          <c:val>
            <c:numRef>
              <c:f>Sheet1!$E$2:$E$6</c:f>
              <c:numCache>
                <c:formatCode>###0%</c:formatCode>
                <c:ptCount val="5"/>
                <c:pt idx="0">
                  <c:v>0.17550671007118901</c:v>
                </c:pt>
                <c:pt idx="1">
                  <c:v>0.119628608946519</c:v>
                </c:pt>
                <c:pt idx="2">
                  <c:v>6.8036692115991101E-2</c:v>
                </c:pt>
                <c:pt idx="3">
                  <c:v>6.4926190881819307E-2</c:v>
                </c:pt>
                <c:pt idx="4">
                  <c:v>5.4432471973324702E-2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61-4AE5-811C-E64A010D1F7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Piece work/casual labor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Current users</c:v>
                </c:pt>
                <c:pt idx="1">
                  <c:v>Immediate potential users</c:v>
                </c:pt>
                <c:pt idx="2">
                  <c:v>Development grade 1</c:v>
                </c:pt>
                <c:pt idx="3">
                  <c:v>Development grade 2</c:v>
                </c:pt>
                <c:pt idx="4">
                  <c:v>Unservable</c:v>
                </c:pt>
              </c:strCache>
            </c:strRef>
          </c:cat>
          <c:val>
            <c:numRef>
              <c:f>Sheet1!$F$2:$F$6</c:f>
              <c:numCache>
                <c:formatCode>###0%</c:formatCode>
                <c:ptCount val="5"/>
                <c:pt idx="0">
                  <c:v>0.19365788614338</c:v>
                </c:pt>
                <c:pt idx="1">
                  <c:v>0.223978724674541</c:v>
                </c:pt>
                <c:pt idx="2">
                  <c:v>0.19318077786229401</c:v>
                </c:pt>
                <c:pt idx="3">
                  <c:v>0.20367343168369401</c:v>
                </c:pt>
                <c:pt idx="4">
                  <c:v>0.206223939038677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61-4AE5-811C-E64A010D1F7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Dependents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Current users</c:v>
                </c:pt>
                <c:pt idx="1">
                  <c:v>Immediate potential users</c:v>
                </c:pt>
                <c:pt idx="2">
                  <c:v>Development grade 1</c:v>
                </c:pt>
                <c:pt idx="3">
                  <c:v>Development grade 2</c:v>
                </c:pt>
                <c:pt idx="4">
                  <c:v>Unservable</c:v>
                </c:pt>
              </c:strCache>
            </c:strRef>
          </c:cat>
          <c:val>
            <c:numRef>
              <c:f>Sheet1!$G$2:$G$6</c:f>
              <c:numCache>
                <c:formatCode>###0%</c:formatCode>
                <c:ptCount val="5"/>
                <c:pt idx="0">
                  <c:v>0.16412664078872299</c:v>
                </c:pt>
                <c:pt idx="1">
                  <c:v>0.175154359618619</c:v>
                </c:pt>
                <c:pt idx="2">
                  <c:v>0.21546366291150501</c:v>
                </c:pt>
                <c:pt idx="3">
                  <c:v>0.16695489139800401</c:v>
                </c:pt>
                <c:pt idx="4">
                  <c:v>0.30093242149227001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33-4DAF-9479-025BEFDBF59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Current users</c:v>
                </c:pt>
                <c:pt idx="1">
                  <c:v>Immediate potential users</c:v>
                </c:pt>
                <c:pt idx="2">
                  <c:v>Development grade 1</c:v>
                </c:pt>
                <c:pt idx="3">
                  <c:v>Development grade 2</c:v>
                </c:pt>
                <c:pt idx="4">
                  <c:v>Unservable</c:v>
                </c:pt>
              </c:strCache>
            </c:strRef>
          </c:cat>
          <c:val>
            <c:numRef>
              <c:f>Sheet1!$H$2:$H$6</c:f>
              <c:numCache>
                <c:formatCode>###0%</c:formatCode>
                <c:ptCount val="5"/>
                <c:pt idx="0">
                  <c:v>1.4841480901314199E-2</c:v>
                </c:pt>
                <c:pt idx="1">
                  <c:v>2.3126439846842501E-2</c:v>
                </c:pt>
                <c:pt idx="2">
                  <c:v>2.2416681026605701E-2</c:v>
                </c:pt>
                <c:pt idx="3">
                  <c:v>2.0716119210905801E-2</c:v>
                </c:pt>
                <c:pt idx="4">
                  <c:v>2.06563755386109E-2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33-4DAF-9479-025BEFDBF5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35618592"/>
        <c:axId val="535609024"/>
      </c:barChart>
      <c:catAx>
        <c:axId val="53561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609024"/>
        <c:crosses val="autoZero"/>
        <c:auto val="1"/>
        <c:lblAlgn val="ctr"/>
        <c:lblOffset val="100"/>
        <c:noMultiLvlLbl val="0"/>
      </c:catAx>
      <c:valAx>
        <c:axId val="535609024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53561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695778709186201E-2"/>
          <c:y val="0.85656753032357003"/>
          <c:w val="0.97207491430378101"/>
          <c:h val="0.126336128428074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Uptake </a:t>
            </a:r>
            <a:r>
              <a:rPr lang="en-US" dirty="0"/>
              <a:t>of Informal Financial Service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4889800420377501"/>
          <c:y val="0.216811406038941"/>
          <c:w val="0.41553678844126901"/>
          <c:h val="0.654597099165013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Shop &amp; supply chain credit</c:v>
                </c:pt>
                <c:pt idx="1">
                  <c:v>Informal Moneylender</c:v>
                </c:pt>
                <c:pt idx="2">
                  <c:v>Savings Group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0.252</c:v>
                </c:pt>
                <c:pt idx="1">
                  <c:v>2.5999999999999999E-2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3F-4110-94C7-EA496CEA21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Shop &amp; supply chain credit</c:v>
                </c:pt>
                <c:pt idx="1">
                  <c:v>Informal Moneylender</c:v>
                </c:pt>
                <c:pt idx="2">
                  <c:v>Savings Group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0.12</c:v>
                </c:pt>
                <c:pt idx="1">
                  <c:v>0.04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3F-4110-94C7-EA496CEA21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617199344"/>
        <c:axId val="617491072"/>
      </c:barChart>
      <c:catAx>
        <c:axId val="617199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617491072"/>
        <c:crosses val="autoZero"/>
        <c:auto val="1"/>
        <c:lblAlgn val="ctr"/>
        <c:lblOffset val="100"/>
        <c:noMultiLvlLbl val="0"/>
      </c:catAx>
      <c:valAx>
        <c:axId val="6174910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17199344"/>
        <c:crosses val="autoZero"/>
        <c:crossBetween val="between"/>
      </c:valAx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31188943680801E-2"/>
          <c:y val="0.14954549654897401"/>
          <c:w val="0.96773762211263903"/>
          <c:h val="0.44440868037402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Has access to mobile phone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Current users</c:v>
                </c:pt>
                <c:pt idx="1">
                  <c:v>Immediate potential users</c:v>
                </c:pt>
                <c:pt idx="2">
                  <c:v>Development grade 1</c:v>
                </c:pt>
                <c:pt idx="3">
                  <c:v>Development grade 2</c:v>
                </c:pt>
                <c:pt idx="4">
                  <c:v>Unservable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0.980747593608151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61-4AE5-811C-E64A010D1F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Personally own mobile phone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Current users</c:v>
                </c:pt>
                <c:pt idx="1">
                  <c:v>Immediate potential users</c:v>
                </c:pt>
                <c:pt idx="2">
                  <c:v>Development grade 1</c:v>
                </c:pt>
                <c:pt idx="3">
                  <c:v>Development grade 2</c:v>
                </c:pt>
                <c:pt idx="4">
                  <c:v>Unservable</c:v>
                </c:pt>
              </c:strCache>
            </c:strRef>
          </c:cat>
          <c:val>
            <c:numRef>
              <c:f>Sheet1!$C$2:$C$6</c:f>
              <c:numCache>
                <c:formatCode>###0%</c:formatCode>
                <c:ptCount val="5"/>
                <c:pt idx="0">
                  <c:v>0.84433808143004696</c:v>
                </c:pt>
                <c:pt idx="1">
                  <c:v>0.87756462669902902</c:v>
                </c:pt>
                <c:pt idx="2">
                  <c:v>0.16353464707144699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61-4AE5-811C-E64A010D1F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Sim card only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Current users</c:v>
                </c:pt>
                <c:pt idx="1">
                  <c:v>Immediate potential users</c:v>
                </c:pt>
                <c:pt idx="2">
                  <c:v>Development grade 1</c:v>
                </c:pt>
                <c:pt idx="3">
                  <c:v>Development grade 2</c:v>
                </c:pt>
                <c:pt idx="4">
                  <c:v>Unservable</c:v>
                </c:pt>
              </c:strCache>
            </c:strRef>
          </c:cat>
          <c:val>
            <c:numRef>
              <c:f>Sheet1!$D$2:$D$6</c:f>
              <c:numCache>
                <c:formatCode>###0%</c:formatCode>
                <c:ptCount val="5"/>
                <c:pt idx="0">
                  <c:v>3.1876666674828302E-2</c:v>
                </c:pt>
                <c:pt idx="1">
                  <c:v>0.122435373300971</c:v>
                </c:pt>
                <c:pt idx="2">
                  <c:v>1.8578606180112599E-2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F3-450E-9941-E3C32E3868D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Has internet access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Current users</c:v>
                </c:pt>
                <c:pt idx="1">
                  <c:v>Immediate potential users</c:v>
                </c:pt>
                <c:pt idx="2">
                  <c:v>Development grade 1</c:v>
                </c:pt>
                <c:pt idx="3">
                  <c:v>Development grade 2</c:v>
                </c:pt>
                <c:pt idx="4">
                  <c:v>Unservable</c:v>
                </c:pt>
              </c:strCache>
            </c:strRef>
          </c:cat>
          <c:val>
            <c:numRef>
              <c:f>Sheet1!$E$2:$E$6</c:f>
              <c:numCache>
                <c:formatCode>###0%</c:formatCode>
                <c:ptCount val="5"/>
                <c:pt idx="0">
                  <c:v>0.35434731948012799</c:v>
                </c:pt>
                <c:pt idx="1">
                  <c:v>0.19671801916632001</c:v>
                </c:pt>
                <c:pt idx="2">
                  <c:v>8.7727773624251507E-2</c:v>
                </c:pt>
                <c:pt idx="3">
                  <c:v>0.10689235332789999</c:v>
                </c:pt>
                <c:pt idx="4">
                  <c:v>2.8917753091981201E-2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F3-450E-9941-E3C32E3868D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Has access to computer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Current users</c:v>
                </c:pt>
                <c:pt idx="1">
                  <c:v>Immediate potential users</c:v>
                </c:pt>
                <c:pt idx="2">
                  <c:v>Development grade 1</c:v>
                </c:pt>
                <c:pt idx="3">
                  <c:v>Development grade 2</c:v>
                </c:pt>
                <c:pt idx="4">
                  <c:v>Unservable</c:v>
                </c:pt>
              </c:strCache>
            </c:strRef>
          </c:cat>
          <c:val>
            <c:numRef>
              <c:f>Sheet1!$F$2:$F$6</c:f>
              <c:numCache>
                <c:formatCode>###0%</c:formatCode>
                <c:ptCount val="5"/>
                <c:pt idx="0">
                  <c:v>0.22046558500545901</c:v>
                </c:pt>
                <c:pt idx="1">
                  <c:v>0.107506491408636</c:v>
                </c:pt>
                <c:pt idx="2">
                  <c:v>6.1286961190116097E-2</c:v>
                </c:pt>
                <c:pt idx="3">
                  <c:v>8.1517085932604302E-2</c:v>
                </c:pt>
                <c:pt idx="4">
                  <c:v>1.6396243282028201E-2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F3-450E-9941-E3C32E3868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35559920"/>
        <c:axId val="535561968"/>
      </c:barChart>
      <c:catAx>
        <c:axId val="53555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561968"/>
        <c:crosses val="autoZero"/>
        <c:auto val="1"/>
        <c:lblAlgn val="ctr"/>
        <c:lblOffset val="100"/>
        <c:noMultiLvlLbl val="0"/>
      </c:catAx>
      <c:valAx>
        <c:axId val="535561968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53555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669467435205601"/>
          <c:y val="0.71606346323960102"/>
          <c:w val="0.42508096194078698"/>
          <c:h val="0.283936536760399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31188943680801E-2"/>
          <c:y val="0.14954549654897401"/>
          <c:w val="0.96773762211263903"/>
          <c:h val="0.44440868037402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Any proof of Identification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Current users</c:v>
                </c:pt>
                <c:pt idx="1">
                  <c:v>Immediate potential users</c:v>
                </c:pt>
                <c:pt idx="2">
                  <c:v>Development grade 1</c:v>
                </c:pt>
                <c:pt idx="3">
                  <c:v>Development grade 2</c:v>
                </c:pt>
                <c:pt idx="4">
                  <c:v>Unservable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0.90586649228845395</c:v>
                </c:pt>
                <c:pt idx="1">
                  <c:v>0.82247432605795001</c:v>
                </c:pt>
                <c:pt idx="2">
                  <c:v>0.79440685466828898</c:v>
                </c:pt>
                <c:pt idx="3">
                  <c:v>0.79327134021400503</c:v>
                </c:pt>
                <c:pt idx="4">
                  <c:v>0.72882255473026503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61-4AE5-811C-E64A010D1F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Voter ID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Current users</c:v>
                </c:pt>
                <c:pt idx="1">
                  <c:v>Immediate potential users</c:v>
                </c:pt>
                <c:pt idx="2">
                  <c:v>Development grade 1</c:v>
                </c:pt>
                <c:pt idx="3">
                  <c:v>Development grade 2</c:v>
                </c:pt>
                <c:pt idx="4">
                  <c:v>Unservable</c:v>
                </c:pt>
              </c:strCache>
            </c:strRef>
          </c:cat>
          <c:val>
            <c:numRef>
              <c:f>Sheet1!$C$2:$C$6</c:f>
              <c:numCache>
                <c:formatCode>###0%</c:formatCode>
                <c:ptCount val="5"/>
                <c:pt idx="0">
                  <c:v>0.87042734523465504</c:v>
                </c:pt>
                <c:pt idx="1">
                  <c:v>0.78666184311304899</c:v>
                </c:pt>
                <c:pt idx="2">
                  <c:v>0.76491804006248298</c:v>
                </c:pt>
                <c:pt idx="3">
                  <c:v>0.76180148350320398</c:v>
                </c:pt>
                <c:pt idx="4">
                  <c:v>0.71410230567417798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61-4AE5-811C-E64A010D1F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17467552"/>
        <c:axId val="617469872"/>
      </c:barChart>
      <c:catAx>
        <c:axId val="61746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469872"/>
        <c:crosses val="autoZero"/>
        <c:auto val="1"/>
        <c:lblAlgn val="ctr"/>
        <c:lblOffset val="100"/>
        <c:noMultiLvlLbl val="0"/>
      </c:catAx>
      <c:valAx>
        <c:axId val="61746987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61746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669467435205601"/>
          <c:y val="0.71606346323960102"/>
          <c:w val="0.42508096194078698"/>
          <c:h val="0.283936536760399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Uptake </a:t>
            </a:r>
            <a:r>
              <a:rPr lang="en-US" dirty="0"/>
              <a:t>of Formal Financial Services 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 users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Banked</c:v>
                </c:pt>
                <c:pt idx="1">
                  <c:v>Insurance services</c:v>
                </c:pt>
                <c:pt idx="2">
                  <c:v>Pension</c:v>
                </c:pt>
                <c:pt idx="3">
                  <c:v>MFI/microlender status</c:v>
                </c:pt>
                <c:pt idx="4">
                  <c:v>SACCOS</c:v>
                </c:pt>
                <c:pt idx="5">
                  <c:v>Savings Groups</c:v>
                </c:pt>
                <c:pt idx="6">
                  <c:v>Informal moneylenders</c:v>
                </c:pt>
              </c:strCache>
            </c:strRef>
          </c:cat>
          <c:val>
            <c:numRef>
              <c:f>Sheet1!$B$2:$B$8</c:f>
              <c:numCache>
                <c:formatCode>###0%</c:formatCode>
                <c:ptCount val="7"/>
                <c:pt idx="0">
                  <c:v>0.26501520842088699</c:v>
                </c:pt>
                <c:pt idx="1">
                  <c:v>0.187592100854345</c:v>
                </c:pt>
                <c:pt idx="2">
                  <c:v>6.3265664069677097E-2</c:v>
                </c:pt>
                <c:pt idx="3">
                  <c:v>0.105926864331639</c:v>
                </c:pt>
                <c:pt idx="4">
                  <c:v>2.2594131838000801E-2</c:v>
                </c:pt>
                <c:pt idx="5">
                  <c:v>0.20493912580436699</c:v>
                </c:pt>
                <c:pt idx="6">
                  <c:v>4.9477932059959699E-2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87-472B-9A7F-3B55474AC9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Immediate potential users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Banked</c:v>
                </c:pt>
                <c:pt idx="1">
                  <c:v>Insurance services</c:v>
                </c:pt>
                <c:pt idx="2">
                  <c:v>Pension</c:v>
                </c:pt>
                <c:pt idx="3">
                  <c:v>MFI/microlender status</c:v>
                </c:pt>
                <c:pt idx="4">
                  <c:v>SACCOS</c:v>
                </c:pt>
                <c:pt idx="5">
                  <c:v>Savings Groups</c:v>
                </c:pt>
                <c:pt idx="6">
                  <c:v>Informal moneylenders</c:v>
                </c:pt>
              </c:strCache>
            </c:strRef>
          </c:cat>
          <c:val>
            <c:numRef>
              <c:f>Sheet1!$C$2:$C$8</c:f>
              <c:numCache>
                <c:formatCode>###0%</c:formatCode>
                <c:ptCount val="7"/>
                <c:pt idx="0">
                  <c:v>5.4350123933678503E-2</c:v>
                </c:pt>
                <c:pt idx="1">
                  <c:v>9.9150079207468794E-2</c:v>
                </c:pt>
                <c:pt idx="2">
                  <c:v>1.36421061939534E-2</c:v>
                </c:pt>
                <c:pt idx="3">
                  <c:v>1.20150714855238E-2</c:v>
                </c:pt>
                <c:pt idx="4">
                  <c:v>9.1000515823905902E-3</c:v>
                </c:pt>
                <c:pt idx="5">
                  <c:v>0.12512495923259401</c:v>
                </c:pt>
                <c:pt idx="6">
                  <c:v>4.3630522096792801E-2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87-472B-9A7F-3B55474AC9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Development grade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Banked</c:v>
                </c:pt>
                <c:pt idx="1">
                  <c:v>Insurance services</c:v>
                </c:pt>
                <c:pt idx="2">
                  <c:v>Pension</c:v>
                </c:pt>
                <c:pt idx="3">
                  <c:v>MFI/microlender status</c:v>
                </c:pt>
                <c:pt idx="4">
                  <c:v>SACCOS</c:v>
                </c:pt>
                <c:pt idx="5">
                  <c:v>Savings Groups</c:v>
                </c:pt>
                <c:pt idx="6">
                  <c:v>Informal moneylenders</c:v>
                </c:pt>
              </c:strCache>
            </c:strRef>
          </c:cat>
          <c:val>
            <c:numRef>
              <c:f>Sheet1!$D$2:$D$8</c:f>
              <c:numCache>
                <c:formatCode>###0%</c:formatCode>
                <c:ptCount val="7"/>
                <c:pt idx="0">
                  <c:v>1.07754833785046E-2</c:v>
                </c:pt>
                <c:pt idx="1">
                  <c:v>0.109998513972821</c:v>
                </c:pt>
                <c:pt idx="2">
                  <c:v>2.2409636403040098E-3</c:v>
                </c:pt>
                <c:pt idx="3">
                  <c:v>1.6353826418635401E-3</c:v>
                </c:pt>
                <c:pt idx="4">
                  <c:v>2.2839267157553499E-3</c:v>
                </c:pt>
                <c:pt idx="5">
                  <c:v>8.3736317321052495E-2</c:v>
                </c:pt>
                <c:pt idx="6">
                  <c:v>3.07573998210545E-2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A0-4375-B1F7-C8830E6E405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Development grade 2</c:v>
                </c:pt>
              </c:strCache>
            </c:strRef>
          </c:tx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A0-4375-B1F7-C8830E6E405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A0-4375-B1F7-C8830E6E405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Banked</c:v>
                </c:pt>
                <c:pt idx="1">
                  <c:v>Insurance services</c:v>
                </c:pt>
                <c:pt idx="2">
                  <c:v>Pension</c:v>
                </c:pt>
                <c:pt idx="3">
                  <c:v>MFI/microlender status</c:v>
                </c:pt>
                <c:pt idx="4">
                  <c:v>SACCOS</c:v>
                </c:pt>
                <c:pt idx="5">
                  <c:v>Savings Groups</c:v>
                </c:pt>
                <c:pt idx="6">
                  <c:v>Informal moneylenders</c:v>
                </c:pt>
              </c:strCache>
            </c:strRef>
          </c:cat>
          <c:val>
            <c:numRef>
              <c:f>Sheet1!$E$2:$E$8</c:f>
              <c:numCache>
                <c:formatCode>###0%</c:formatCode>
                <c:ptCount val="7"/>
                <c:pt idx="0">
                  <c:v>2.50005225365627E-3</c:v>
                </c:pt>
                <c:pt idx="1">
                  <c:v>0.12782966795605399</c:v>
                </c:pt>
                <c:pt idx="2">
                  <c:v>0</c:v>
                </c:pt>
                <c:pt idx="3">
                  <c:v>0</c:v>
                </c:pt>
                <c:pt idx="4">
                  <c:v>3.8923952659574698E-4</c:v>
                </c:pt>
                <c:pt idx="5">
                  <c:v>7.9662825040474602E-2</c:v>
                </c:pt>
                <c:pt idx="6">
                  <c:v>4.1509701291613701E-2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A0-4375-B1F7-C8830E6E405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Unservable</c:v>
                </c:pt>
              </c:strCache>
            </c:strRef>
          </c:tx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A0-4375-B1F7-C8830E6E405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A0-4375-B1F7-C8830E6E405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Banked</c:v>
                </c:pt>
                <c:pt idx="1">
                  <c:v>Insurance services</c:v>
                </c:pt>
                <c:pt idx="2">
                  <c:v>Pension</c:v>
                </c:pt>
                <c:pt idx="3">
                  <c:v>MFI/microlender status</c:v>
                </c:pt>
                <c:pt idx="4">
                  <c:v>SACCOS</c:v>
                </c:pt>
                <c:pt idx="5">
                  <c:v>Savings Groups</c:v>
                </c:pt>
                <c:pt idx="6">
                  <c:v>Informal moneylenders</c:v>
                </c:pt>
              </c:strCache>
            </c:strRef>
          </c:cat>
          <c:val>
            <c:numRef>
              <c:f>Sheet1!$F$2:$F$8</c:f>
              <c:numCache>
                <c:formatCode>###0%</c:formatCode>
                <c:ptCount val="7"/>
                <c:pt idx="0">
                  <c:v>1.90792618555016E-2</c:v>
                </c:pt>
                <c:pt idx="1">
                  <c:v>6.3112323626013503E-2</c:v>
                </c:pt>
                <c:pt idx="2">
                  <c:v>0</c:v>
                </c:pt>
                <c:pt idx="3">
                  <c:v>0</c:v>
                </c:pt>
                <c:pt idx="4">
                  <c:v>8.9367851806273508E-3</c:v>
                </c:pt>
                <c:pt idx="5">
                  <c:v>5.0565218701005103E-2</c:v>
                </c:pt>
                <c:pt idx="6">
                  <c:v>1.9216574629600799E-2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A0-4375-B1F7-C8830E6E40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48860592"/>
        <c:axId val="647806064"/>
      </c:barChart>
      <c:catAx>
        <c:axId val="6488605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647806064"/>
        <c:crosses val="autoZero"/>
        <c:auto val="1"/>
        <c:lblAlgn val="ctr"/>
        <c:lblOffset val="100"/>
        <c:noMultiLvlLbl val="0"/>
      </c:catAx>
      <c:valAx>
        <c:axId val="647806064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648860592"/>
        <c:crosses val="autoZero"/>
        <c:crossBetween val="between"/>
      </c:valAx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Why did they start using mobile financial services? 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4448135234528805"/>
          <c:y val="9.0241889033107398E-2"/>
          <c:w val="0.416863153123536"/>
          <c:h val="0.863446801829199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43-48A5-968F-A11C06D47D69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C43-48A5-968F-A11C06D47D69}"/>
              </c:ext>
            </c:extLst>
          </c:dPt>
          <c:dLbls>
            <c:dLbl>
              <c:idx val="4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C43-48A5-968F-A11C06D47D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Others</c:v>
                </c:pt>
                <c:pt idx="1">
                  <c:v>A person I know, who uses mobile money, recommended I use mo</c:v>
                </c:pt>
                <c:pt idx="2">
                  <c:v>Somebody/a person requested I opened an account</c:v>
                </c:pt>
                <c:pt idx="3">
                  <c:v>An agent or sales person convinced me</c:v>
                </c:pt>
                <c:pt idx="4">
                  <c:v>I saw other people using it and wanted to try by myself</c:v>
                </c:pt>
                <c:pt idx="5">
                  <c:v>I saw posters/billboards/radio/TV advertising that convinced</c:v>
                </c:pt>
                <c:pt idx="6">
                  <c:v>I wanted a safe place to store my money</c:v>
                </c:pt>
                <c:pt idx="7">
                  <c:v>I wanted to start saving money with an m-money account</c:v>
                </c:pt>
                <c:pt idx="8">
                  <c:v>I had to send money to another person</c:v>
                </c:pt>
                <c:pt idx="9">
                  <c:v>I had to receive money from another person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0.1</c:v>
                </c:pt>
                <c:pt idx="1">
                  <c:v>1.5916875004858E-2</c:v>
                </c:pt>
                <c:pt idx="2">
                  <c:v>2.0459237794342201E-2</c:v>
                </c:pt>
                <c:pt idx="3">
                  <c:v>2.2009497010689799E-2</c:v>
                </c:pt>
                <c:pt idx="4">
                  <c:v>0.04</c:v>
                </c:pt>
                <c:pt idx="5">
                  <c:v>3.7102281008334702E-2</c:v>
                </c:pt>
                <c:pt idx="6">
                  <c:v>5.9580187523858102E-2</c:v>
                </c:pt>
                <c:pt idx="7">
                  <c:v>6.4550160043237104E-2</c:v>
                </c:pt>
                <c:pt idx="8">
                  <c:v>0.24000910796772101</c:v>
                </c:pt>
                <c:pt idx="9">
                  <c:v>0.39618459277530299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43-48A5-968F-A11C06D47D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71036896"/>
        <c:axId val="577693200"/>
      </c:barChart>
      <c:catAx>
        <c:axId val="571036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693200"/>
        <c:crosses val="autoZero"/>
        <c:auto val="1"/>
        <c:lblAlgn val="ctr"/>
        <c:lblOffset val="100"/>
        <c:noMultiLvlLbl val="0"/>
      </c:catAx>
      <c:valAx>
        <c:axId val="57769320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7103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Why</a:t>
            </a:r>
            <a:r>
              <a:rPr lang="en-US" b="1" baseline="0" dirty="0" smtClean="0"/>
              <a:t> do not  you have a personal account?</a:t>
            </a:r>
          </a:p>
          <a:p>
            <a:pPr>
              <a:defRPr b="1"/>
            </a:pPr>
            <a:r>
              <a:rPr lang="en-US" b="0" baseline="0" dirty="0" smtClean="0"/>
              <a:t>Base=only those without personal account</a:t>
            </a:r>
            <a:endParaRPr lang="en-US" b="0" dirty="0"/>
          </a:p>
        </c:rich>
      </c:tx>
      <c:layout>
        <c:manualLayout>
          <c:xMode val="edge"/>
          <c:yMode val="edge"/>
          <c:x val="0.25640579102570199"/>
          <c:y val="2.20706361818387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5263877274933904"/>
          <c:y val="0.145799393569437"/>
          <c:w val="0.40459500590837"/>
          <c:h val="0.808594450810416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1B-45FB-B9B8-9F5B8BFD3506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51B-45FB-B9B8-9F5B8BFD3506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1B-45FB-B9B8-9F5B8BFD3506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51B-45FB-B9B8-9F5B8BFD3506}"/>
              </c:ext>
            </c:extLst>
          </c:dPt>
          <c:dLbls>
            <c:dLbl>
              <c:idx val="4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2A3-450A-A618-84654A94D0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Others</c:v>
                </c:pt>
                <c:pt idx="1">
                  <c:v>I prefer to keep money in cash</c:v>
                </c:pt>
                <c:pt idx="2">
                  <c:v>I'm using someone's account to perform transactions</c:v>
                </c:pt>
                <c:pt idx="3">
                  <c:v>Do not see any advantages in registering</c:v>
                </c:pt>
                <c:pt idx="4">
                  <c:v>There is no mobile money agent nearby</c:v>
                </c:pt>
                <c:pt idx="5">
                  <c:v>Registration/Transactions fees are too high</c:v>
                </c:pt>
                <c:pt idx="6">
                  <c:v>Agent helps me; I don't know how to use it</c:v>
                </c:pt>
                <c:pt idx="7">
                  <c:v>Use all services through an agent, I do not need it</c:v>
                </c:pt>
                <c:pt idx="8">
                  <c:v>I do not have an ID or other required documents</c:v>
                </c:pt>
                <c:pt idx="9">
                  <c:v>I don’t have the ability to purchase a mobile phone/I don’t have a phone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0.14000000000000001</c:v>
                </c:pt>
                <c:pt idx="1">
                  <c:v>2.26363761051168E-2</c:v>
                </c:pt>
                <c:pt idx="2">
                  <c:v>0.03</c:v>
                </c:pt>
                <c:pt idx="3">
                  <c:v>3.5221057378889198E-2</c:v>
                </c:pt>
                <c:pt idx="4">
                  <c:v>3.5872196417393698E-2</c:v>
                </c:pt>
                <c:pt idx="5">
                  <c:v>0.06</c:v>
                </c:pt>
                <c:pt idx="6">
                  <c:v>7.9897763493701604E-2</c:v>
                </c:pt>
                <c:pt idx="7">
                  <c:v>0.11</c:v>
                </c:pt>
                <c:pt idx="8">
                  <c:v>0.105505349210575</c:v>
                </c:pt>
                <c:pt idx="9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A3-450A-A618-84654A94D0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16594208"/>
        <c:axId val="616596528"/>
      </c:barChart>
      <c:catAx>
        <c:axId val="616594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596528"/>
        <c:crosses val="autoZero"/>
        <c:auto val="1"/>
        <c:lblAlgn val="ctr"/>
        <c:lblOffset val="100"/>
        <c:noMultiLvlLbl val="0"/>
      </c:catAx>
      <c:valAx>
        <c:axId val="61659652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1659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When did you</a:t>
            </a:r>
            <a:r>
              <a:rPr lang="en-US" b="1" baseline="0" dirty="0" smtClean="0"/>
              <a:t> last use mobile money services?</a:t>
            </a:r>
          </a:p>
        </c:rich>
      </c:tx>
      <c:layout>
        <c:manualLayout>
          <c:xMode val="edge"/>
          <c:yMode val="edge"/>
          <c:x val="0.109969834913565"/>
          <c:y val="2.78248356548637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3975383909888899"/>
          <c:y val="0.145799474693635"/>
          <c:w val="0.51870384390623003"/>
          <c:h val="0.808594450810416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C5-4B8A-A8AF-C03B4843955E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C5-4B8A-A8AF-C03B4843955E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7C5-4B8A-A8AF-C03B4843955E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7C5-4B8A-A8AF-C03B4843955E}"/>
              </c:ext>
            </c:extLst>
          </c:dPt>
          <c:dLbls>
            <c:dLbl>
              <c:idx val="4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7C5-4B8A-A8AF-C03B484395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6 months or longer ago</c:v>
                </c:pt>
                <c:pt idx="1">
                  <c:v>More than 90 days ago but less than 6 months ago</c:v>
                </c:pt>
                <c:pt idx="2">
                  <c:v>In the past 90 days</c:v>
                </c:pt>
                <c:pt idx="3">
                  <c:v>In the past 30 days</c:v>
                </c:pt>
                <c:pt idx="4">
                  <c:v>In the past 7 days</c:v>
                </c:pt>
                <c:pt idx="5">
                  <c:v>Yesterday/today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9.8507405036415099E-2</c:v>
                </c:pt>
                <c:pt idx="1">
                  <c:v>8.3324479735700493E-2</c:v>
                </c:pt>
                <c:pt idx="2">
                  <c:v>0.17528194334304401</c:v>
                </c:pt>
                <c:pt idx="3">
                  <c:v>0.31423177687232901</c:v>
                </c:pt>
                <c:pt idx="4">
                  <c:v>0.24397734230979701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7C5-4B8A-A8AF-C03B484395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36734400"/>
        <c:axId val="577648480"/>
      </c:barChart>
      <c:catAx>
        <c:axId val="536734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648480"/>
        <c:crosses val="autoZero"/>
        <c:auto val="1"/>
        <c:lblAlgn val="ctr"/>
        <c:lblOffset val="100"/>
        <c:noMultiLvlLbl val="0"/>
      </c:catAx>
      <c:valAx>
        <c:axId val="57764848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3673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How many</a:t>
            </a:r>
            <a:r>
              <a:rPr lang="en-US" baseline="0" dirty="0" smtClean="0"/>
              <a:t> providers do they use?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054403920835201E-2"/>
          <c:y val="0.22250494235547599"/>
          <c:w val="0.57604361827883899"/>
          <c:h val="0.702644920668633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5C-4120-A30F-FD94BF5374C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5C-4120-A30F-FD94BF5374C6}"/>
              </c:ext>
            </c:extLst>
          </c:dPt>
          <c:dLbls>
            <c:dLbl>
              <c:idx val="0"/>
              <c:layout>
                <c:manualLayout>
                  <c:x val="-0.14391771376700899"/>
                  <c:y val="-0.159056307550371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5C-4120-A30F-FD94BF5374C6}"/>
                </c:ext>
              </c:extLst>
            </c:dLbl>
            <c:dLbl>
              <c:idx val="1"/>
              <c:layout>
                <c:manualLayout>
                  <c:x val="0.153205613776383"/>
                  <c:y val="0.120118303072058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5C-4120-A30F-FD94BF5374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One provider only</c:v>
                </c:pt>
                <c:pt idx="1">
                  <c:v>Two or more providers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0.74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5C-4120-A30F-FD94BF5374C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Borrowing through Mobile</a:t>
            </a:r>
            <a:r>
              <a:rPr lang="en-US" baseline="0" dirty="0" smtClean="0"/>
              <a:t> Money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054403920835201E-2"/>
          <c:y val="0.28387119605781802"/>
          <c:w val="0.58107599623093198"/>
          <c:h val="0.64127867495807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91-4E02-A68B-747BEC26B6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91-4E02-A68B-747BEC26B60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D691-4E02-A68B-747BEC26B602}"/>
                </c:ext>
              </c:extLst>
            </c:dLbl>
            <c:dLbl>
              <c:idx val="1"/>
              <c:layout>
                <c:manualLayout>
                  <c:x val="7.9160701296436903E-2"/>
                  <c:y val="-0.2256047147695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91-4E02-A68B-747BEC26B6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Has borrowed</c:v>
                </c:pt>
                <c:pt idx="1">
                  <c:v>Has never borrowed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0.13500000000000001</c:v>
                </c:pt>
                <c:pt idx="1">
                  <c:v>0.86499999999999999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91-4E02-A68B-747BEC26B60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Have you ever borrowed to pay back a loan you had with them so that you could get a bigger loan?</a:t>
            </a:r>
          </a:p>
          <a:p>
            <a:pPr>
              <a:defRPr b="1"/>
            </a:pPr>
            <a:r>
              <a:rPr lang="en-US" b="0" dirty="0" smtClean="0"/>
              <a:t>Base=Only those who borrowed</a:t>
            </a:r>
            <a:endParaRPr lang="en-US" b="0" dirty="0"/>
          </a:p>
        </c:rich>
      </c:tx>
      <c:layout>
        <c:manualLayout>
          <c:xMode val="edge"/>
          <c:yMode val="edge"/>
          <c:x val="9.36238019587846E-2"/>
          <c:y val="5.28446513558167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Rural - Urban split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E4-432D-913D-9FDEEA3817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E4-432D-913D-9FDEEA38172F}"/>
              </c:ext>
            </c:extLst>
          </c:dPt>
          <c:dLbls>
            <c:dLbl>
              <c:idx val="0"/>
              <c:layout>
                <c:manualLayout>
                  <c:x val="-0.19241307873053101"/>
                  <c:y val="7.70141685117758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E4-432D-913D-9FDEEA38172F}"/>
                </c:ext>
              </c:extLst>
            </c:dLbl>
            <c:dLbl>
              <c:idx val="1"/>
              <c:layout>
                <c:manualLayout>
                  <c:x val="0.19641251767873699"/>
                  <c:y val="-7.70077414254635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E4-432D-913D-9FDEEA3817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0.34899999999999998</c:v>
                </c:pt>
                <c:pt idx="1">
                  <c:v>0.65100000000000002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E4-432D-913D-9FDEEA38172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 smtClean="0">
                <a:solidFill>
                  <a:schemeClr val="tx1"/>
                </a:solidFill>
              </a:rPr>
              <a:t>What pain point have you encountered in the past 12 month?</a:t>
            </a:r>
          </a:p>
        </c:rich>
      </c:tx>
      <c:layout>
        <c:manualLayout>
          <c:xMode val="edge"/>
          <c:yMode val="edge"/>
          <c:x val="0.109969834913565"/>
          <c:y val="2.78248356548637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3975383909888899"/>
          <c:y val="0.145799474693635"/>
          <c:w val="0.51870384390623003"/>
          <c:h val="0.808594450810416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C5-4B8A-A8AF-C03B4843955E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C5-4B8A-A8AF-C03B4843955E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7C5-4B8A-A8AF-C03B4843955E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7C5-4B8A-A8AF-C03B4843955E}"/>
              </c:ext>
            </c:extLst>
          </c:dPt>
          <c:dLbls>
            <c:dLbl>
              <c:idx val="4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7C5-4B8A-A8AF-C03B484395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 Lost money</c:v>
                </c:pt>
                <c:pt idx="1">
                  <c:v> Agent overcharged for transactions</c:v>
                </c:pt>
                <c:pt idx="2">
                  <c:v> Agent wanted you to reveal your PIN number</c:v>
                </c:pt>
                <c:pt idx="3">
                  <c:v> Agent absent/not available</c:v>
                </c:pt>
                <c:pt idx="4">
                  <c:v> Agent didn’t have enough cash</c:v>
                </c:pt>
                <c:pt idx="5">
                  <c:v> Network failure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</c:v>
                </c:pt>
                <c:pt idx="1">
                  <c:v>0.11</c:v>
                </c:pt>
                <c:pt idx="2">
                  <c:v>0.19</c:v>
                </c:pt>
                <c:pt idx="3">
                  <c:v>0.33</c:v>
                </c:pt>
                <c:pt idx="4">
                  <c:v>0.46</c:v>
                </c:pt>
                <c:pt idx="5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7C5-4B8A-A8AF-C03B484395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47402880"/>
        <c:axId val="647383840"/>
      </c:barChart>
      <c:catAx>
        <c:axId val="647402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383840"/>
        <c:crosses val="autoZero"/>
        <c:auto val="1"/>
        <c:lblAlgn val="ctr"/>
        <c:lblOffset val="100"/>
        <c:noMultiLvlLbl val="0"/>
      </c:catAx>
      <c:valAx>
        <c:axId val="64738384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4740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F10C0-FDC0-4CA0-9998-4C679E511334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B56DE-868D-4B69-9F1F-6C0D26EA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6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4% of</a:t>
            </a:r>
            <a:r>
              <a:rPr lang="en-US" baseline="0" dirty="0" smtClean="0"/>
              <a:t> adult population has borrowed via 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B56DE-868D-4B69-9F1F-6C0D26EA67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37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Immediate</a:t>
            </a:r>
            <a:r>
              <a:rPr lang="en-US" baseline="0" dirty="0" smtClean="0"/>
              <a:t> potential: own mobile phone, stay within 5km of access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B56DE-868D-4B69-9F1F-6C0D26EA67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26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C8B1-F75C-4D04-9D9A-9F55874C21D9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77AB-B88B-49A4-95CA-EA88EA029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2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C8B1-F75C-4D04-9D9A-9F55874C21D9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77AB-B88B-49A4-95CA-EA88EA029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82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C8B1-F75C-4D04-9D9A-9F55874C21D9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77AB-B88B-49A4-95CA-EA88EA029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40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195511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C8B1-F75C-4D04-9D9A-9F55874C21D9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77AB-B88B-49A4-95CA-EA88EA029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9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C8B1-F75C-4D04-9D9A-9F55874C21D9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77AB-B88B-49A4-95CA-EA88EA029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3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C8B1-F75C-4D04-9D9A-9F55874C21D9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77AB-B88B-49A4-95CA-EA88EA029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7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C8B1-F75C-4D04-9D9A-9F55874C21D9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77AB-B88B-49A4-95CA-EA88EA029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2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C8B1-F75C-4D04-9D9A-9F55874C21D9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77AB-B88B-49A4-95CA-EA88EA029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4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C8B1-F75C-4D04-9D9A-9F55874C21D9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77AB-B88B-49A4-95CA-EA88EA029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7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C8B1-F75C-4D04-9D9A-9F55874C21D9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77AB-B88B-49A4-95CA-EA88EA029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7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C8B1-F75C-4D04-9D9A-9F55874C21D9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77AB-B88B-49A4-95CA-EA88EA029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1C8B1-F75C-4D04-9D9A-9F55874C21D9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977AB-B88B-49A4-95CA-EA88EA029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1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2.png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4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5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6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8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9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0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6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2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9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16"/>
          <a:stretch/>
        </p:blipFill>
        <p:spPr>
          <a:xfrm>
            <a:off x="-426978" y="-1563530"/>
            <a:ext cx="9997955" cy="8139964"/>
          </a:xfrm>
          <a:prstGeom prst="rect">
            <a:avLst/>
          </a:prstGeom>
        </p:spPr>
      </p:pic>
      <p:pic>
        <p:nvPicPr>
          <p:cNvPr id="131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1292370">
            <a:off x="-2880954" y="3294050"/>
            <a:ext cx="9993196" cy="42204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62" y="0"/>
                </a:moveTo>
                <a:lnTo>
                  <a:pt x="1335" y="0"/>
                </a:lnTo>
                <a:lnTo>
                  <a:pt x="0" y="9899"/>
                </a:lnTo>
                <a:lnTo>
                  <a:pt x="0" y="13820"/>
                </a:lnTo>
                <a:lnTo>
                  <a:pt x="10293" y="21600"/>
                </a:lnTo>
                <a:lnTo>
                  <a:pt x="21600" y="21600"/>
                </a:lnTo>
                <a:lnTo>
                  <a:pt x="21600" y="8797"/>
                </a:lnTo>
                <a:lnTo>
                  <a:pt x="9962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34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9480" y="2156940"/>
            <a:ext cx="3116036" cy="120954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985963" y="2959125"/>
            <a:ext cx="985837" cy="457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2017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4516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2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75316" y="88427"/>
            <a:ext cx="8136384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Easy and quick usage are valued features</a:t>
            </a:r>
            <a:endParaRPr lang="en-US" sz="3200" dirty="0">
              <a:solidFill>
                <a:srgbClr val="0070C0"/>
              </a:solidFill>
              <a:latin typeface="+mn-lt"/>
              <a:ea typeface="Lustria" charset="0"/>
              <a:cs typeface="Lustria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56172465"/>
              </p:ext>
            </p:extLst>
          </p:nvPr>
        </p:nvGraphicFramePr>
        <p:xfrm>
          <a:off x="875316" y="1116106"/>
          <a:ext cx="7592688" cy="4719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433506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59034"/>
          <a:stretch>
            <a:fillRect/>
          </a:stretch>
        </p:blipFill>
        <p:spPr>
          <a:xfrm>
            <a:off x="-19706" y="4524461"/>
            <a:ext cx="9183412" cy="2351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10079"/>
          <a:stretch>
            <a:fillRect/>
          </a:stretch>
        </p:blipFill>
        <p:spPr>
          <a:xfrm>
            <a:off x="-1299578" y="4527996"/>
            <a:ext cx="8161122" cy="309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39435" r="27235"/>
          <a:stretch>
            <a:fillRect/>
          </a:stretch>
        </p:blipFill>
        <p:spPr>
          <a:xfrm>
            <a:off x="2500312" y="-10939"/>
            <a:ext cx="6653595" cy="1735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0800000" flipH="1">
            <a:off x="228196" y="-949516"/>
            <a:ext cx="4934907" cy="154608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757619" y="2457617"/>
            <a:ext cx="7628762" cy="82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 defTabSz="457200">
              <a:defRPr sz="7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22" dirty="0" smtClean="0">
                <a:solidFill>
                  <a:srgbClr val="161616"/>
                </a:solidFill>
              </a:rPr>
              <a:t>Opportunities for MNO’s</a:t>
            </a:r>
            <a:endParaRPr kumimoji="0" sz="4922" b="1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4572000" y="5459160"/>
            <a:ext cx="3802968" cy="908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 algn="l" defTabSz="457200">
              <a:defRPr sz="7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992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endParaRPr kumimoji="0" sz="499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4443979" y="4896101"/>
            <a:ext cx="1531189" cy="48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 algn="l" defTabSz="457200">
              <a:defRPr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" name="Picture 1" descr="Finscop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5" y="532807"/>
            <a:ext cx="2483926" cy="1053368"/>
          </a:xfrm>
          <a:prstGeom prst="rect">
            <a:avLst/>
          </a:prstGeom>
        </p:spPr>
      </p:pic>
      <p:pic>
        <p:nvPicPr>
          <p:cNvPr id="10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27109" y="5269984"/>
            <a:ext cx="3046709" cy="9631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173917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92061" y="6193266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5" y="57140"/>
            <a:ext cx="1198755" cy="116049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88276" y="29730"/>
            <a:ext cx="822960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  <a:sym typeface="Carme" charset="0"/>
              </a:rPr>
              <a:t>Uptake of Mobile Financial Services</a:t>
            </a:r>
            <a:endParaRPr lang="en-US" sz="2400" dirty="0">
              <a:solidFill>
                <a:srgbClr val="0070C0"/>
              </a:solidFill>
              <a:latin typeface="+mn-lt"/>
              <a:ea typeface="Lustria" charset="0"/>
              <a:cs typeface="Lustria" charset="0"/>
              <a:sym typeface="Carme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23831255"/>
              </p:ext>
            </p:extLst>
          </p:nvPr>
        </p:nvGraphicFramePr>
        <p:xfrm>
          <a:off x="-412839" y="1217637"/>
          <a:ext cx="5567210" cy="3885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Chart 6"/>
          <p:cNvGraphicFramePr/>
          <p:nvPr>
            <p:extLst/>
          </p:nvPr>
        </p:nvGraphicFramePr>
        <p:xfrm>
          <a:off x="4586068" y="1172731"/>
          <a:ext cx="4355528" cy="489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2264898" y="1688123"/>
            <a:ext cx="3432517" cy="14068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305908" y="4670474"/>
            <a:ext cx="2391507" cy="14068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697416" y="1688123"/>
            <a:ext cx="2150048" cy="2624570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7909421" y="726318"/>
            <a:ext cx="1153726" cy="982637"/>
          </a:xfrm>
          <a:prstGeom prst="wedgeRoundRectCallout">
            <a:avLst>
              <a:gd name="adj1" fmla="val -86919"/>
              <a:gd name="adj2" fmla="val 45748"/>
              <a:gd name="adj3" fmla="val 16667"/>
            </a:avLst>
          </a:prstGeom>
          <a:ln>
            <a:solidFill>
              <a:srgbClr val="C0000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58% Growth potential 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35805" y="4990936"/>
            <a:ext cx="4562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Development G1</a:t>
            </a:r>
            <a:r>
              <a:rPr lang="en-US" sz="1200" dirty="0" smtClean="0"/>
              <a:t>: Own phone but stay more than 5 km from an agent &amp; People who have access to a phone and stay within 5 km of access point </a:t>
            </a:r>
            <a:endParaRPr lang="en-US" sz="1200" dirty="0"/>
          </a:p>
          <a:p>
            <a:r>
              <a:rPr lang="en-US" sz="1200" b="1" dirty="0" smtClean="0"/>
              <a:t>Development G2</a:t>
            </a:r>
            <a:r>
              <a:rPr lang="en-US" sz="1200" dirty="0" smtClean="0"/>
              <a:t>: People who have access to phone but stay more than 5 KM from MM agent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445503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59034"/>
          <a:stretch>
            <a:fillRect/>
          </a:stretch>
        </p:blipFill>
        <p:spPr>
          <a:xfrm>
            <a:off x="-19706" y="4524461"/>
            <a:ext cx="9183412" cy="2351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10079"/>
          <a:stretch>
            <a:fillRect/>
          </a:stretch>
        </p:blipFill>
        <p:spPr>
          <a:xfrm>
            <a:off x="-1299578" y="4527996"/>
            <a:ext cx="8161122" cy="309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39435" r="27235"/>
          <a:stretch>
            <a:fillRect/>
          </a:stretch>
        </p:blipFill>
        <p:spPr>
          <a:xfrm>
            <a:off x="2500312" y="-10939"/>
            <a:ext cx="6653595" cy="1735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0800000" flipH="1">
            <a:off x="228196" y="-949516"/>
            <a:ext cx="4934907" cy="154608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721907" y="2328163"/>
            <a:ext cx="7700186" cy="82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 defTabSz="457200">
              <a:defRPr sz="7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4922" dirty="0" smtClean="0"/>
              <a:t>Why are they not using MFS?</a:t>
            </a:r>
            <a:endParaRPr sz="4922" dirty="0"/>
          </a:p>
        </p:txBody>
      </p:sp>
      <p:sp>
        <p:nvSpPr>
          <p:cNvPr id="125" name="Shape 125"/>
          <p:cNvSpPr/>
          <p:nvPr/>
        </p:nvSpPr>
        <p:spPr>
          <a:xfrm>
            <a:off x="4572000" y="5459160"/>
            <a:ext cx="3802968" cy="908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 algn="l" defTabSz="457200">
              <a:defRPr sz="7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4992" dirty="0" smtClean="0"/>
              <a:t> </a:t>
            </a:r>
            <a:endParaRPr sz="4992" dirty="0"/>
          </a:p>
        </p:txBody>
      </p:sp>
      <p:sp>
        <p:nvSpPr>
          <p:cNvPr id="126" name="Shape 126"/>
          <p:cNvSpPr/>
          <p:nvPr/>
        </p:nvSpPr>
        <p:spPr>
          <a:xfrm>
            <a:off x="4443979" y="4896101"/>
            <a:ext cx="1531189" cy="48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 algn="l" defTabSz="457200">
              <a:defRPr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sz="2812" dirty="0"/>
          </a:p>
        </p:txBody>
      </p:sp>
      <p:pic>
        <p:nvPicPr>
          <p:cNvPr id="2" name="Picture 1" descr="Finscop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5" y="532807"/>
            <a:ext cx="2483926" cy="1053368"/>
          </a:xfrm>
          <a:prstGeom prst="rect">
            <a:avLst/>
          </a:prstGeom>
        </p:spPr>
      </p:pic>
      <p:pic>
        <p:nvPicPr>
          <p:cNvPr id="10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27109" y="5269984"/>
            <a:ext cx="3046709" cy="9631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92827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61" y="6193266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5" y="57140"/>
            <a:ext cx="1198755" cy="116049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88276" y="188705"/>
            <a:ext cx="822960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  <a:sym typeface="Carme" charset="0"/>
              </a:rPr>
              <a:t>Why are they not using mobile money?</a:t>
            </a:r>
            <a:endParaRPr lang="en-US" sz="2400" dirty="0">
              <a:solidFill>
                <a:srgbClr val="0070C0"/>
              </a:solidFill>
              <a:latin typeface="+mn-lt"/>
              <a:ea typeface="Lustria" charset="0"/>
              <a:cs typeface="Lustria" charset="0"/>
              <a:sym typeface="Carme" charset="0"/>
            </a:endParaRP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/>
          </p:nvPr>
        </p:nvGraphicFramePr>
        <p:xfrm>
          <a:off x="-19706" y="877108"/>
          <a:ext cx="8440615" cy="505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632013" y="1397992"/>
            <a:ext cx="8169074" cy="534306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236791" y="2688266"/>
            <a:ext cx="2741215" cy="89405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Build and market use cases beyond transactions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8896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61" y="6193266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5" y="57140"/>
            <a:ext cx="1198755" cy="116049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88276" y="188705"/>
            <a:ext cx="822960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  <a:sym typeface="Carme" charset="0"/>
              </a:rPr>
              <a:t>Why are they not using mobile money?</a:t>
            </a:r>
            <a:endParaRPr lang="en-US" sz="2400" dirty="0">
              <a:solidFill>
                <a:srgbClr val="0070C0"/>
              </a:solidFill>
              <a:latin typeface="+mn-lt"/>
              <a:ea typeface="Lustria" charset="0"/>
              <a:cs typeface="Lustria" charset="0"/>
              <a:sym typeface="Carme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21456" y="1217637"/>
          <a:ext cx="8896420" cy="4513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788276" y="2911859"/>
            <a:ext cx="8153319" cy="580156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9299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61" y="6193266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5" y="57140"/>
            <a:ext cx="1198755" cy="116049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88276" y="188705"/>
            <a:ext cx="822960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  <a:sym typeface="Carme" charset="0"/>
              </a:rPr>
              <a:t>One third of potential users cannot read and write Kiswahili</a:t>
            </a:r>
            <a:endParaRPr lang="en-US" sz="2400" dirty="0">
              <a:solidFill>
                <a:srgbClr val="0070C0"/>
              </a:solidFill>
              <a:latin typeface="+mn-lt"/>
              <a:ea typeface="Lustria" charset="0"/>
              <a:cs typeface="Lustria" charset="0"/>
              <a:sym typeface="Carme" charset="0"/>
            </a:endParaRP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257908" y="1427379"/>
          <a:ext cx="4900946" cy="4457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/>
          <p:cNvGraphicFramePr/>
          <p:nvPr>
            <p:extLst/>
          </p:nvPr>
        </p:nvGraphicFramePr>
        <p:xfrm>
          <a:off x="5010514" y="1427379"/>
          <a:ext cx="4133486" cy="4457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0077352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61" y="6193266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5" y="57140"/>
            <a:ext cx="1198755" cy="116049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09955" y="188705"/>
            <a:ext cx="7931641" cy="1143000"/>
          </a:xfrm>
        </p:spPr>
        <p:txBody>
          <a:bodyPr/>
          <a:lstStyle/>
          <a:p>
            <a:r>
              <a:rPr lang="en-US" sz="2400">
                <a:solidFill>
                  <a:srgbClr val="0070C0"/>
                </a:solidFill>
                <a:latin typeface="+mn-lt"/>
                <a:ea typeface="Lustria" charset="0"/>
                <a:cs typeface="Lustria" charset="0"/>
                <a:sym typeface="Carme" charset="0"/>
              </a:rPr>
              <a:t>P</a:t>
            </a:r>
            <a:r>
              <a:rPr lang="en-US" sz="240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  <a:sym typeface="Carme" charset="0"/>
              </a:rPr>
              <a:t>otential </a:t>
            </a:r>
            <a:r>
              <a:rPr lang="en-US" sz="24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  <a:sym typeface="Carme" charset="0"/>
              </a:rPr>
              <a:t>users are of lower wealth status </a:t>
            </a:r>
            <a:endParaRPr lang="en-US" sz="2400" dirty="0">
              <a:solidFill>
                <a:srgbClr val="0070C0"/>
              </a:solidFill>
              <a:latin typeface="+mn-lt"/>
              <a:ea typeface="Lustria" charset="0"/>
              <a:cs typeface="Lustria" charset="0"/>
              <a:sym typeface="Carme" charset="0"/>
            </a:endParaRP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409433" y="1396999"/>
          <a:ext cx="8420667" cy="4513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513990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0" y="316843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30165" y="382626"/>
            <a:ext cx="7394028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Self-reported income by quintiles </a:t>
            </a:r>
            <a:endParaRPr lang="en-US" sz="2400" dirty="0">
              <a:solidFill>
                <a:srgbClr val="0070C0"/>
              </a:solidFill>
              <a:latin typeface="+mn-lt"/>
              <a:ea typeface="Lustria" charset="0"/>
              <a:cs typeface="Lustria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72965" y="2663529"/>
          <a:ext cx="8150774" cy="1956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9087">
                  <a:extLst>
                    <a:ext uri="{9D8B030D-6E8A-4147-A177-3AD203B41FA5}">
                      <a16:colId xmlns:a16="http://schemas.microsoft.com/office/drawing/2014/main" val="3514626783"/>
                    </a:ext>
                  </a:extLst>
                </a:gridCol>
                <a:gridCol w="1285559">
                  <a:extLst>
                    <a:ext uri="{9D8B030D-6E8A-4147-A177-3AD203B41FA5}">
                      <a16:colId xmlns:a16="http://schemas.microsoft.com/office/drawing/2014/main" val="2882337980"/>
                    </a:ext>
                  </a:extLst>
                </a:gridCol>
                <a:gridCol w="1487041">
                  <a:extLst>
                    <a:ext uri="{9D8B030D-6E8A-4147-A177-3AD203B41FA5}">
                      <a16:colId xmlns:a16="http://schemas.microsoft.com/office/drawing/2014/main" val="2122882545"/>
                    </a:ext>
                  </a:extLst>
                </a:gridCol>
                <a:gridCol w="1207303">
                  <a:extLst>
                    <a:ext uri="{9D8B030D-6E8A-4147-A177-3AD203B41FA5}">
                      <a16:colId xmlns:a16="http://schemas.microsoft.com/office/drawing/2014/main" val="1465820099"/>
                    </a:ext>
                  </a:extLst>
                </a:gridCol>
                <a:gridCol w="1481784">
                  <a:extLst>
                    <a:ext uri="{9D8B030D-6E8A-4147-A177-3AD203B41FA5}">
                      <a16:colId xmlns:a16="http://schemas.microsoft.com/office/drawing/2014/main" val="1969220958"/>
                    </a:ext>
                  </a:extLst>
                </a:gridCol>
              </a:tblGrid>
              <a:tr h="130175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1580" algn="l"/>
                        </a:tabLst>
                      </a:pPr>
                      <a:r>
                        <a:rPr lang="en-US" sz="2000" dirty="0">
                          <a:effectLst/>
                        </a:rPr>
                        <a:t>PPI quintiles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1580" algn="l"/>
                        </a:tabLst>
                      </a:pPr>
                      <a:r>
                        <a:rPr lang="en-US" sz="2000">
                          <a:effectLst/>
                        </a:rPr>
                        <a:t>TZS per month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1580" algn="l"/>
                        </a:tabLst>
                      </a:pPr>
                      <a:r>
                        <a:rPr lang="en-US" sz="2000">
                          <a:effectLst/>
                        </a:rPr>
                        <a:t>USD per day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450805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211580" algn="l"/>
                        </a:tabLst>
                      </a:pPr>
                      <a:r>
                        <a:rPr lang="en-US" sz="2000" dirty="0">
                          <a:effectLst/>
                        </a:rPr>
                        <a:t>Mean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1580" algn="l"/>
                        </a:tabLst>
                      </a:pPr>
                      <a:r>
                        <a:rPr lang="en-US" sz="2000">
                          <a:effectLst/>
                        </a:rPr>
                        <a:t>Middle value (Median)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211580" algn="l"/>
                        </a:tabLst>
                      </a:pPr>
                      <a:r>
                        <a:rPr lang="en-US" sz="2000">
                          <a:effectLst/>
                        </a:rPr>
                        <a:t>Mean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1580" algn="l"/>
                        </a:tabLst>
                      </a:pPr>
                      <a:r>
                        <a:rPr lang="en-US" sz="2000">
                          <a:effectLst/>
                        </a:rPr>
                        <a:t>Middle value (Median)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9578617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1580" algn="l"/>
                        </a:tabLst>
                      </a:pPr>
                      <a:r>
                        <a:rPr lang="en-US" sz="2000">
                          <a:effectLst/>
                        </a:rPr>
                        <a:t>Two lowest quintiles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1580" algn="l"/>
                        </a:tabLst>
                      </a:pPr>
                      <a:r>
                        <a:rPr lang="en-US" sz="2000" dirty="0">
                          <a:effectLst/>
                        </a:rPr>
                        <a:t>125,884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1580" algn="l"/>
                        </a:tabLst>
                      </a:pPr>
                      <a:r>
                        <a:rPr lang="en-US" sz="2000">
                          <a:effectLst/>
                        </a:rPr>
                        <a:t>41,667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1580" algn="l"/>
                        </a:tabLst>
                      </a:pPr>
                      <a:r>
                        <a:rPr lang="en-US" sz="2000">
                          <a:effectLst/>
                        </a:rPr>
                        <a:t>2.84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1580" algn="l"/>
                        </a:tabLst>
                      </a:pPr>
                      <a:r>
                        <a:rPr lang="en-US" sz="2000">
                          <a:effectLst/>
                        </a:rPr>
                        <a:t>0.94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971902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1580" algn="l"/>
                        </a:tabLst>
                      </a:pPr>
                      <a:r>
                        <a:rPr lang="en-US" sz="2000">
                          <a:effectLst/>
                        </a:rPr>
                        <a:t>Middle quintile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1580" algn="l"/>
                        </a:tabLst>
                      </a:pPr>
                      <a:r>
                        <a:rPr lang="en-US" sz="2000">
                          <a:effectLst/>
                        </a:rPr>
                        <a:t>178,638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1580" algn="l"/>
                        </a:tabLst>
                      </a:pPr>
                      <a:r>
                        <a:rPr lang="en-US" sz="2000">
                          <a:effectLst/>
                        </a:rPr>
                        <a:t>90,000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1580" algn="l"/>
                        </a:tabLst>
                      </a:pPr>
                      <a:r>
                        <a:rPr lang="en-US" sz="2000">
                          <a:effectLst/>
                        </a:rPr>
                        <a:t>4.02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1580" algn="l"/>
                        </a:tabLst>
                      </a:pPr>
                      <a:r>
                        <a:rPr lang="en-US" sz="2000">
                          <a:effectLst/>
                        </a:rPr>
                        <a:t>2.03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496821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1580" algn="l"/>
                        </a:tabLst>
                      </a:pPr>
                      <a:r>
                        <a:rPr lang="en-US" sz="2000">
                          <a:effectLst/>
                        </a:rPr>
                        <a:t>Two highest quintiles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1580" algn="l"/>
                        </a:tabLst>
                      </a:pPr>
                      <a:r>
                        <a:rPr lang="en-US" sz="2000">
                          <a:effectLst/>
                        </a:rPr>
                        <a:t>486,222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1580" algn="l"/>
                        </a:tabLst>
                      </a:pPr>
                      <a:r>
                        <a:rPr lang="en-US" sz="2000">
                          <a:effectLst/>
                        </a:rPr>
                        <a:t>150,000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1580" algn="l"/>
                        </a:tabLst>
                      </a:pPr>
                      <a:r>
                        <a:rPr lang="en-US" sz="2000">
                          <a:effectLst/>
                        </a:rPr>
                        <a:t>10.95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1580" algn="l"/>
                        </a:tabLst>
                      </a:pPr>
                      <a:r>
                        <a:rPr lang="en-US" sz="2000" dirty="0">
                          <a:effectLst/>
                        </a:rPr>
                        <a:t>3.38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8718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2243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61" y="6193266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5" y="57140"/>
            <a:ext cx="1198755" cy="116049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88276" y="188705"/>
            <a:ext cx="822960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  <a:sym typeface="Carme" charset="0"/>
              </a:rPr>
              <a:t>Business Owners show a relative high potential for uptake</a:t>
            </a:r>
            <a:endParaRPr lang="en-US" sz="2400" dirty="0">
              <a:solidFill>
                <a:srgbClr val="0070C0"/>
              </a:solidFill>
              <a:latin typeface="+mn-lt"/>
              <a:ea typeface="Lustria" charset="0"/>
              <a:cs typeface="Lustria" charset="0"/>
              <a:sym typeface="Carme" charset="0"/>
            </a:endParaRP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281354" y="1359002"/>
          <a:ext cx="8660242" cy="4457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9270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59034"/>
          <a:stretch>
            <a:fillRect/>
          </a:stretch>
        </p:blipFill>
        <p:spPr>
          <a:xfrm>
            <a:off x="-19706" y="4524461"/>
            <a:ext cx="9183412" cy="2351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10079"/>
          <a:stretch>
            <a:fillRect/>
          </a:stretch>
        </p:blipFill>
        <p:spPr>
          <a:xfrm>
            <a:off x="-1299578" y="4527998"/>
            <a:ext cx="8161122" cy="309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39435" r="27235"/>
          <a:stretch>
            <a:fillRect/>
          </a:stretch>
        </p:blipFill>
        <p:spPr>
          <a:xfrm>
            <a:off x="2500312" y="-10939"/>
            <a:ext cx="6653595" cy="1735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0800000" flipH="1">
            <a:off x="228196" y="-949516"/>
            <a:ext cx="4934907" cy="1546083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1790372" y="4735752"/>
            <a:ext cx="7163456" cy="1664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/>
          <a:p>
            <a:pPr algn="r" defTabSz="321457">
              <a:defRPr sz="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3516" dirty="0" smtClean="0"/>
              <a:t>Mobile Financial Services   </a:t>
            </a:r>
          </a:p>
        </p:txBody>
      </p:sp>
      <p:sp>
        <p:nvSpPr>
          <p:cNvPr id="154" name="Shape 154"/>
          <p:cNvSpPr/>
          <p:nvPr/>
        </p:nvSpPr>
        <p:spPr>
          <a:xfrm>
            <a:off x="112565" y="2238912"/>
            <a:ext cx="7902869" cy="82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321457">
              <a:defRPr sz="70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922" dirty="0" smtClean="0"/>
              <a:t>Rethinking Financial Services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83990" y="3035215"/>
            <a:ext cx="5288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21457">
              <a:defRPr sz="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800" dirty="0" smtClean="0">
                <a:solidFill>
                  <a:srgbClr val="000000"/>
                </a:solidFill>
              </a:rPr>
              <a:t>Taking Stock of our achievements and forging the way forward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473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61" y="6193266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5" y="57140"/>
            <a:ext cx="1198755" cy="116049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942"/>
            <a:ext cx="822960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  <a:ea typeface="Lustria" charset="0"/>
                <a:cs typeface="Lustria" charset="0"/>
                <a:sym typeface="Carme" charset="0"/>
              </a:rPr>
              <a:t>88% of immediate potential users personally own a mobile phone</a:t>
            </a:r>
            <a:endParaRPr lang="en-US" sz="2400" dirty="0">
              <a:solidFill>
                <a:srgbClr val="0070C0"/>
              </a:solidFill>
              <a:latin typeface="+mn-lt"/>
              <a:ea typeface="Lustria" charset="0"/>
              <a:cs typeface="Lustria" charset="0"/>
              <a:sym typeface="Carme" charset="0"/>
            </a:endParaRP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281354" y="1195014"/>
          <a:ext cx="8660242" cy="4837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269108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61" y="6193266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5" y="57140"/>
            <a:ext cx="1198755" cy="116049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942"/>
            <a:ext cx="822960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  <a:ea typeface="Lustria" charset="0"/>
                <a:cs typeface="Lustria" charset="0"/>
                <a:sym typeface="Carme" charset="0"/>
              </a:rPr>
              <a:t>Three quarters of the potential users have proof of identification</a:t>
            </a:r>
            <a:endParaRPr lang="en-US" sz="2400" dirty="0">
              <a:solidFill>
                <a:srgbClr val="0070C0"/>
              </a:solidFill>
              <a:latin typeface="+mn-lt"/>
              <a:ea typeface="Lustria" charset="0"/>
              <a:cs typeface="Lustria" charset="0"/>
              <a:sym typeface="Carme" charset="0"/>
            </a:endParaRP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281354" y="1195014"/>
          <a:ext cx="8660242" cy="4837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389910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63" y="6193268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7" y="57142"/>
            <a:ext cx="1198755" cy="116049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06940" y="188705"/>
            <a:ext cx="7815397" cy="1143000"/>
          </a:xfrm>
        </p:spPr>
        <p:txBody>
          <a:bodyPr/>
          <a:lstStyle/>
          <a:p>
            <a:pPr defTabSz="321457">
              <a:defRPr sz="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400" dirty="0">
                <a:solidFill>
                  <a:srgbClr val="000000"/>
                </a:solidFill>
              </a:rPr>
              <a:t>How can MFS services leverage on other channels? </a:t>
            </a:r>
            <a:r>
              <a:rPr lang="en-US" sz="2400" dirty="0" smtClean="0">
                <a:solidFill>
                  <a:srgbClr val="000000"/>
                </a:solidFill>
              </a:rPr>
              <a:t> - Potential Linkages</a:t>
            </a:r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492369" y="1096488"/>
          <a:ext cx="8449229" cy="5096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874273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61" y="6193266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" y="57619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20891" y="131340"/>
            <a:ext cx="7866992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Uptake </a:t>
            </a:r>
            <a:r>
              <a:rPr lang="en-US" sz="2400" dirty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of mobile money has grown by 10%-points from 2013</a:t>
            </a: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304502" y="1254619"/>
          <a:ext cx="4465101" cy="4938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/>
          <p:cNvGraphicFramePr/>
          <p:nvPr>
            <p:extLst/>
          </p:nvPr>
        </p:nvGraphicFramePr>
        <p:xfrm>
          <a:off x="4878105" y="1271008"/>
          <a:ext cx="4063491" cy="4938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9137234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75" y="119305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1857" y="185088"/>
            <a:ext cx="6999901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Transactions are the main uptake driver of MFS</a:t>
            </a:r>
            <a:endParaRPr lang="en-US" sz="3200" dirty="0">
              <a:solidFill>
                <a:srgbClr val="0070C0"/>
              </a:solidFill>
              <a:latin typeface="+mn-lt"/>
              <a:ea typeface="Lustria" charset="0"/>
              <a:cs typeface="Lustria" charset="0"/>
            </a:endParaRP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995082" y="1183340"/>
          <a:ext cx="7637931" cy="4727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882936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2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05210" y="98832"/>
            <a:ext cx="864479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2 in 10 MM users do not have their own account</a:t>
            </a:r>
            <a:endParaRPr lang="en-US" sz="3200" dirty="0">
              <a:solidFill>
                <a:srgbClr val="0070C0"/>
              </a:solidFill>
              <a:latin typeface="+mn-lt"/>
              <a:ea typeface="Lustria" charset="0"/>
              <a:cs typeface="Lustria" charset="0"/>
            </a:endParaRPr>
          </a:p>
        </p:txBody>
      </p:sp>
      <p:graphicFrame>
        <p:nvGraphicFramePr>
          <p:cNvPr id="16" name="Chart 15"/>
          <p:cNvGraphicFramePr/>
          <p:nvPr>
            <p:extLst/>
          </p:nvPr>
        </p:nvGraphicFramePr>
        <p:xfrm>
          <a:off x="805210" y="1021976"/>
          <a:ext cx="7572308" cy="4888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774854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2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75316" y="88427"/>
            <a:ext cx="8136384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Only one third of mobile money users used the service within the last week</a:t>
            </a:r>
            <a:endParaRPr lang="en-US" sz="3200" dirty="0">
              <a:solidFill>
                <a:srgbClr val="0070C0"/>
              </a:solidFill>
              <a:latin typeface="+mn-lt"/>
              <a:ea typeface="Lustria" charset="0"/>
              <a:cs typeface="Lustria" charset="0"/>
            </a:endParaRP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216837" y="1512517"/>
          <a:ext cx="5185157" cy="4414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289131" y="3319975"/>
            <a:ext cx="5774044" cy="3908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08193" y="3938954"/>
            <a:ext cx="6983866" cy="20042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89131" y="4482198"/>
            <a:ext cx="8427844" cy="33986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Up Arrow 19"/>
          <p:cNvSpPr/>
          <p:nvPr/>
        </p:nvSpPr>
        <p:spPr>
          <a:xfrm>
            <a:off x="4725496" y="2110286"/>
            <a:ext cx="1352996" cy="1069144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33%</a:t>
            </a:r>
          </a:p>
          <a:p>
            <a:pPr algn="ctr"/>
            <a:r>
              <a:rPr lang="en-US" sz="1400" dirty="0" smtClean="0"/>
              <a:t>Within last week</a:t>
            </a:r>
            <a:endParaRPr lang="en-US" sz="1400" dirty="0"/>
          </a:p>
        </p:txBody>
      </p:sp>
      <p:sp>
        <p:nvSpPr>
          <p:cNvPr id="24" name="Up Arrow 23"/>
          <p:cNvSpPr/>
          <p:nvPr/>
        </p:nvSpPr>
        <p:spPr>
          <a:xfrm>
            <a:off x="6135469" y="1969477"/>
            <a:ext cx="1352996" cy="185117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64%</a:t>
            </a:r>
          </a:p>
          <a:p>
            <a:pPr algn="ctr"/>
            <a:r>
              <a:rPr lang="en-US" sz="1400" dirty="0" smtClean="0"/>
              <a:t>Within last 30 days</a:t>
            </a:r>
            <a:endParaRPr lang="en-US" sz="1400" dirty="0"/>
          </a:p>
        </p:txBody>
      </p:sp>
      <p:sp>
        <p:nvSpPr>
          <p:cNvPr id="25" name="Up Arrow 24"/>
          <p:cNvSpPr/>
          <p:nvPr/>
        </p:nvSpPr>
        <p:spPr>
          <a:xfrm>
            <a:off x="7545442" y="1969477"/>
            <a:ext cx="1352996" cy="2393703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82%</a:t>
            </a:r>
          </a:p>
          <a:p>
            <a:pPr algn="ctr"/>
            <a:r>
              <a:rPr lang="en-US" sz="1400" dirty="0" smtClean="0"/>
              <a:t>Within last 90 days</a:t>
            </a:r>
            <a:endParaRPr lang="en-US" sz="1400" dirty="0"/>
          </a:p>
        </p:txBody>
      </p:sp>
      <p:sp>
        <p:nvSpPr>
          <p:cNvPr id="21" name="Down Arrow 20"/>
          <p:cNvSpPr/>
          <p:nvPr/>
        </p:nvSpPr>
        <p:spPr>
          <a:xfrm>
            <a:off x="3665727" y="4661011"/>
            <a:ext cx="1736267" cy="95060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18%</a:t>
            </a:r>
          </a:p>
          <a:p>
            <a:pPr algn="ctr"/>
            <a:r>
              <a:rPr lang="en-US" sz="1400" dirty="0" smtClean="0"/>
              <a:t>Inactive accounts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841063" y="4986888"/>
            <a:ext cx="3100531" cy="89405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Inactive account owners state that the services don’t meet their needs or they don’t need them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16093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2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75316" y="88427"/>
            <a:ext cx="8136384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Over one quarter utilize </a:t>
            </a:r>
            <a:r>
              <a:rPr lang="en-US" sz="3200" dirty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more than one provider</a:t>
            </a:r>
          </a:p>
        </p:txBody>
      </p:sp>
      <p:graphicFrame>
        <p:nvGraphicFramePr>
          <p:cNvPr id="18" name="Chart 17"/>
          <p:cNvGraphicFramePr/>
          <p:nvPr>
            <p:extLst/>
          </p:nvPr>
        </p:nvGraphicFramePr>
        <p:xfrm>
          <a:off x="2003612" y="1357542"/>
          <a:ext cx="5553635" cy="455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189146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2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75316" y="88427"/>
            <a:ext cx="8136384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Only 13% of mobile money users has ever borrowed via mobile money</a:t>
            </a:r>
            <a:endParaRPr lang="en-US" sz="3200" dirty="0">
              <a:solidFill>
                <a:srgbClr val="0070C0"/>
              </a:solidFill>
              <a:latin typeface="+mn-lt"/>
              <a:ea typeface="Lustria" charset="0"/>
              <a:cs typeface="Lustria" charset="0"/>
            </a:endParaRPr>
          </a:p>
        </p:txBody>
      </p:sp>
      <p:graphicFrame>
        <p:nvGraphicFramePr>
          <p:cNvPr id="16" name="Chart 15"/>
          <p:cNvGraphicFramePr/>
          <p:nvPr>
            <p:extLst/>
          </p:nvPr>
        </p:nvGraphicFramePr>
        <p:xfrm>
          <a:off x="484050" y="1623765"/>
          <a:ext cx="4459458" cy="4040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Chart 17"/>
          <p:cNvGraphicFramePr/>
          <p:nvPr>
            <p:extLst/>
          </p:nvPr>
        </p:nvGraphicFramePr>
        <p:xfrm>
          <a:off x="4793343" y="1269719"/>
          <a:ext cx="4370363" cy="4356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2945817" y="5115534"/>
            <a:ext cx="3100531" cy="89405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Most </a:t>
            </a:r>
            <a:r>
              <a:rPr lang="en-US" sz="1600" dirty="0" smtClean="0">
                <a:solidFill>
                  <a:srgbClr val="FF0000"/>
                </a:solidFill>
              </a:rPr>
              <a:t>people borrow 7,000 </a:t>
            </a:r>
            <a:r>
              <a:rPr lang="en-US" sz="1600" dirty="0" err="1" smtClean="0">
                <a:solidFill>
                  <a:srgbClr val="FF0000"/>
                </a:solidFill>
              </a:rPr>
              <a:t>Tsh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457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2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75316" y="88427"/>
            <a:ext cx="8136384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Network failure is a key costumer pain point</a:t>
            </a:r>
            <a:endParaRPr lang="en-US" sz="3200" dirty="0">
              <a:solidFill>
                <a:srgbClr val="0070C0"/>
              </a:solidFill>
              <a:latin typeface="+mn-lt"/>
              <a:ea typeface="Lustria" charset="0"/>
              <a:cs typeface="Lustria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043953310"/>
              </p:ext>
            </p:extLst>
          </p:nvPr>
        </p:nvGraphicFramePr>
        <p:xfrm>
          <a:off x="216837" y="1512517"/>
          <a:ext cx="5185157" cy="4414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Chart 15"/>
          <p:cNvGraphicFramePr/>
          <p:nvPr>
            <p:extLst/>
          </p:nvPr>
        </p:nvGraphicFramePr>
        <p:xfrm>
          <a:off x="4262730" y="1444385"/>
          <a:ext cx="5185157" cy="4414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1701080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inScope 2017">
    <a:dk1>
      <a:srgbClr val="161616"/>
    </a:dk1>
    <a:lt1>
      <a:srgbClr val="FFFFFF"/>
    </a:lt1>
    <a:dk2>
      <a:srgbClr val="5E5E5E"/>
    </a:dk2>
    <a:lt2>
      <a:srgbClr val="DDDDDD"/>
    </a:lt2>
    <a:accent1>
      <a:srgbClr val="002060"/>
    </a:accent1>
    <a:accent2>
      <a:srgbClr val="F69200"/>
    </a:accent2>
    <a:accent3>
      <a:srgbClr val="A6B727"/>
    </a:accent3>
    <a:accent4>
      <a:srgbClr val="838383"/>
    </a:accent4>
    <a:accent5>
      <a:srgbClr val="DF5327"/>
    </a:accent5>
    <a:accent6>
      <a:srgbClr val="418AB3"/>
    </a:accent6>
    <a:hlink>
      <a:srgbClr val="F59E00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</TotalTime>
  <Words>499</Words>
  <Application>Microsoft Office PowerPoint</Application>
  <PresentationFormat>On-screen Show (4:3)</PresentationFormat>
  <Paragraphs>96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Carme</vt:lpstr>
      <vt:lpstr>Lustria</vt:lpstr>
      <vt:lpstr>Times New Roman</vt:lpstr>
      <vt:lpstr>Office Theme</vt:lpstr>
      <vt:lpstr>PowerPoint Presentation</vt:lpstr>
      <vt:lpstr>PowerPoint Presentation</vt:lpstr>
      <vt:lpstr>Uptake of mobile money has grown by 10%-points from 2013</vt:lpstr>
      <vt:lpstr>Transactions are the main uptake driver of MFS</vt:lpstr>
      <vt:lpstr>2 in 10 MM users do not have their own account</vt:lpstr>
      <vt:lpstr>Only one third of mobile money users used the service within the last week</vt:lpstr>
      <vt:lpstr>Over one quarter utilize more than one provider</vt:lpstr>
      <vt:lpstr>Only 13% of mobile money users has ever borrowed via mobile money</vt:lpstr>
      <vt:lpstr>Network failure is a key costumer pain point</vt:lpstr>
      <vt:lpstr>Easy and quick usage are valued features</vt:lpstr>
      <vt:lpstr>PowerPoint Presentation</vt:lpstr>
      <vt:lpstr>Uptake of Mobile Financial Services</vt:lpstr>
      <vt:lpstr>PowerPoint Presentation</vt:lpstr>
      <vt:lpstr>Why are they not using mobile money?</vt:lpstr>
      <vt:lpstr>Why are they not using mobile money?</vt:lpstr>
      <vt:lpstr>One third of potential users cannot read and write Kiswahili</vt:lpstr>
      <vt:lpstr>Potential users are of lower wealth status </vt:lpstr>
      <vt:lpstr>Self-reported income by quintiles </vt:lpstr>
      <vt:lpstr>Business Owners show a relative high potential for uptake</vt:lpstr>
      <vt:lpstr>88% of immediate potential users personally own a mobile phone</vt:lpstr>
      <vt:lpstr>Three quarters of the potential users have proof of identification</vt:lpstr>
      <vt:lpstr>How can MFS services leverage on other channels?  - Potential Linkages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Elvis Mushi</dc:creator>
  <cp:lastModifiedBy>Julia Seifert</cp:lastModifiedBy>
  <cp:revision>25</cp:revision>
  <dcterms:created xsi:type="dcterms:W3CDTF">2017-10-19T13:15:03Z</dcterms:created>
  <dcterms:modified xsi:type="dcterms:W3CDTF">2017-11-07T06:06:46Z</dcterms:modified>
</cp:coreProperties>
</file>