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theme/themeOverride2.xml" ContentType="application/vnd.openxmlformats-officedocument.themeOverrid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8" r:id="rId8"/>
  </p:sldMasterIdLst>
  <p:notesMasterIdLst>
    <p:notesMasterId r:id="rId52"/>
  </p:notesMasterIdLst>
  <p:handoutMasterIdLst>
    <p:handoutMasterId r:id="rId53"/>
  </p:handoutMasterIdLst>
  <p:sldIdLst>
    <p:sldId id="260" r:id="rId9"/>
    <p:sldId id="280" r:id="rId10"/>
    <p:sldId id="297" r:id="rId11"/>
    <p:sldId id="281" r:id="rId12"/>
    <p:sldId id="347" r:id="rId13"/>
    <p:sldId id="305" r:id="rId14"/>
    <p:sldId id="338" r:id="rId15"/>
    <p:sldId id="339" r:id="rId16"/>
    <p:sldId id="340" r:id="rId17"/>
    <p:sldId id="341" r:id="rId18"/>
    <p:sldId id="342" r:id="rId19"/>
    <p:sldId id="344" r:id="rId20"/>
    <p:sldId id="348" r:id="rId21"/>
    <p:sldId id="334" r:id="rId22"/>
    <p:sldId id="357" r:id="rId23"/>
    <p:sldId id="358" r:id="rId24"/>
    <p:sldId id="360" r:id="rId25"/>
    <p:sldId id="364" r:id="rId26"/>
    <p:sldId id="365" r:id="rId27"/>
    <p:sldId id="366" r:id="rId28"/>
    <p:sldId id="354" r:id="rId29"/>
    <p:sldId id="351" r:id="rId30"/>
    <p:sldId id="353" r:id="rId31"/>
    <p:sldId id="355" r:id="rId32"/>
    <p:sldId id="386" r:id="rId33"/>
    <p:sldId id="387" r:id="rId34"/>
    <p:sldId id="388" r:id="rId35"/>
    <p:sldId id="356" r:id="rId36"/>
    <p:sldId id="349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frican%20Stats%20docs\FSDT\Demand%20Survey\New%20Data\Final%20All%20Category's%20-%20Merged%20with%20demand%20data--%20Final%20Data%20(12092017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Formal Financial Services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0.17</c:v>
                </c:pt>
                <c:pt idx="2">
                  <c:v>0.15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0.02</c:v>
                </c:pt>
                <c:pt idx="6" formatCode="0.00%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426-8A67-ED3A889BF8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 formatCode="0.00%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B-4426-8A67-ED3A889BF8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6886088"/>
        <c:axId val="466886480"/>
      </c:barChart>
      <c:catAx>
        <c:axId val="466886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66886480"/>
        <c:crosses val="autoZero"/>
        <c:auto val="1"/>
        <c:lblAlgn val="ctr"/>
        <c:lblOffset val="100"/>
        <c:noMultiLvlLbl val="0"/>
      </c:catAx>
      <c:valAx>
        <c:axId val="4668864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68860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Rural</c:v>
                </c:pt>
                <c:pt idx="1">
                  <c:v>Urban</c:v>
                </c:pt>
                <c:pt idx="3">
                  <c:v>Mainland</c:v>
                </c:pt>
                <c:pt idx="4">
                  <c:v>Zanzibar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0.14990000000000001</c:v>
                </c:pt>
                <c:pt idx="1">
                  <c:v>0.152</c:v>
                </c:pt>
                <c:pt idx="3">
                  <c:v>0.1535</c:v>
                </c:pt>
                <c:pt idx="4">
                  <c:v>4.4900000000000002E-2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C-4CCB-805E-9E8C7A691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insured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Rural</c:v>
                </c:pt>
                <c:pt idx="1">
                  <c:v>Urban</c:v>
                </c:pt>
                <c:pt idx="3">
                  <c:v>Mainland</c:v>
                </c:pt>
                <c:pt idx="4">
                  <c:v>Zanzibar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0.85009999999999997</c:v>
                </c:pt>
                <c:pt idx="1">
                  <c:v>0.84809999999999997</c:v>
                </c:pt>
                <c:pt idx="3">
                  <c:v>0.84650000000000003</c:v>
                </c:pt>
                <c:pt idx="4">
                  <c:v>0.95510000000000006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C-4CCB-805E-9E8C7A6918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92158944"/>
        <c:axId val="392160120"/>
      </c:barChart>
      <c:catAx>
        <c:axId val="3921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2160120"/>
        <c:crosses val="autoZero"/>
        <c:auto val="1"/>
        <c:lblAlgn val="ctr"/>
        <c:lblOffset val="100"/>
        <c:noMultiLvlLbl val="0"/>
      </c:catAx>
      <c:valAx>
        <c:axId val="392160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15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75483620103041"/>
          <c:y val="0.11595380951195426"/>
          <c:w val="0.44220812676193239"/>
          <c:h val="0.85083443290927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Community health insurance (CHF)</c:v>
                </c:pt>
                <c:pt idx="1">
                  <c:v>National health insurance fund (NHIF)</c:v>
                </c:pt>
                <c:pt idx="2">
                  <c:v>TIKA (Tiba Kwa Kadi)</c:v>
                </c:pt>
                <c:pt idx="3">
                  <c:v>Private health insurance</c:v>
                </c:pt>
                <c:pt idx="4">
                  <c:v>Social Health Insurance Benefit (SHIB)</c:v>
                </c:pt>
                <c:pt idx="5">
                  <c:v>Motor vehicle insurance</c:v>
                </c:pt>
                <c:pt idx="6">
                  <c:v>Personal accident insurance</c:v>
                </c:pt>
                <c:pt idx="7">
                  <c:v>Life insurance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0.47604625740058032</c:v>
                </c:pt>
                <c:pt idx="1">
                  <c:v>0.38836906902217416</c:v>
                </c:pt>
                <c:pt idx="2">
                  <c:v>5.3729330401907832E-2</c:v>
                </c:pt>
                <c:pt idx="3">
                  <c:v>4.4255145906005905E-2</c:v>
                </c:pt>
                <c:pt idx="4">
                  <c:v>1.8867432383746465E-2</c:v>
                </c:pt>
                <c:pt idx="5">
                  <c:v>4.1798187400317162E-2</c:v>
                </c:pt>
                <c:pt idx="6">
                  <c:v>1.1729617054140129E-2</c:v>
                </c:pt>
                <c:pt idx="7">
                  <c:v>7.8809601090210572E-3</c:v>
                </c:pt>
                <c:pt idx="8">
                  <c:v>2.9386355162030541E-2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F-45D0-88C3-B31B375E3A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455684512"/>
        <c:axId val="455685688"/>
      </c:barChart>
      <c:catAx>
        <c:axId val="455684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5685688"/>
        <c:crosses val="autoZero"/>
        <c:auto val="1"/>
        <c:lblAlgn val="ctr"/>
        <c:lblOffset val="100"/>
        <c:noMultiLvlLbl val="0"/>
      </c:catAx>
      <c:valAx>
        <c:axId val="455685688"/>
        <c:scaling>
          <c:orientation val="minMax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b="1" dirty="0" smtClean="0"/>
                  <a:t>What type</a:t>
                </a:r>
                <a:r>
                  <a:rPr lang="en-US" sz="1600" b="1" baseline="0" dirty="0" smtClean="0"/>
                  <a:t> of insurance did they take up?</a:t>
                </a:r>
              </a:p>
              <a:p>
                <a:pPr>
                  <a:defRPr sz="1600"/>
                </a:pPr>
                <a:r>
                  <a:rPr lang="en-US" sz="1600" dirty="0" smtClean="0"/>
                  <a:t>Base</a:t>
                </a:r>
                <a:r>
                  <a:rPr lang="en-US" sz="1600" dirty="0"/>
                  <a:t>= Insured only</a:t>
                </a:r>
              </a:p>
            </c:rich>
          </c:tx>
          <c:layout>
            <c:manualLayout>
              <c:xMode val="edge"/>
              <c:yMode val="edge"/>
              <c:x val="0.20648661925124098"/>
              <c:y val="1.403349349797927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45568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 name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insurance services</c:v>
                </c:pt>
                <c:pt idx="1">
                  <c:v>Health insurance sevices</c:v>
                </c:pt>
                <c:pt idx="2">
                  <c:v>Other insurance services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0.78381740554775103</c:v>
                </c:pt>
                <c:pt idx="1">
                  <c:v>0.78122567958509104</c:v>
                </c:pt>
                <c:pt idx="2">
                  <c:v>0.89563164162604059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1-4E5D-BFA5-9CD59FDD8E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someone else's ame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insurance services</c:v>
                </c:pt>
                <c:pt idx="1">
                  <c:v>Health insurance sevices</c:v>
                </c:pt>
                <c:pt idx="2">
                  <c:v>Other insurance services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0.21618259445224905</c:v>
                </c:pt>
                <c:pt idx="1">
                  <c:v>0.22</c:v>
                </c:pt>
                <c:pt idx="2">
                  <c:v>0.1043683583739594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1-4E5D-BFA5-9CD59FDD8E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100"/>
        <c:axId val="455686472"/>
        <c:axId val="455686864"/>
      </c:barChart>
      <c:catAx>
        <c:axId val="455686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5686864"/>
        <c:crosses val="autoZero"/>
        <c:auto val="1"/>
        <c:lblAlgn val="ctr"/>
        <c:lblOffset val="100"/>
        <c:noMultiLvlLbl val="0"/>
      </c:catAx>
      <c:valAx>
        <c:axId val="455686864"/>
        <c:scaling>
          <c:orientation val="minMax"/>
          <c:max val="1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1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b="0" i="1" dirty="0" smtClean="0"/>
                  <a:t>% of policies</a:t>
                </a:r>
                <a:r>
                  <a:rPr lang="en-US" b="0" i="1" baseline="0" dirty="0" smtClean="0"/>
                  <a:t> of insured adults</a:t>
                </a:r>
                <a:endParaRPr lang="en-US" b="0" i="1" dirty="0"/>
              </a:p>
            </c:rich>
          </c:tx>
          <c:layout>
            <c:manualLayout>
              <c:xMode val="edge"/>
              <c:yMode val="edge"/>
              <c:x val="0.26926076259301324"/>
              <c:y val="7.23866608072065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1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crossAx val="45568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6335810004552"/>
          <c:y val="0.14929808881466275"/>
          <c:w val="0.46069638891369413"/>
          <c:h val="0.738379504840331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insurance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Insurance broker/agent</c:v>
                </c:pt>
                <c:pt idx="1">
                  <c:v>Mobile phone</c:v>
                </c:pt>
                <c:pt idx="2">
                  <c:v>Bank</c:v>
                </c:pt>
                <c:pt idx="3">
                  <c:v>Employer</c:v>
                </c:pt>
                <c:pt idx="4">
                  <c:v>Hospital/health centre</c:v>
                </c:pt>
                <c:pt idx="5">
                  <c:v>Mobile money agent</c:v>
                </c:pt>
                <c:pt idx="6">
                  <c:v>Input suppler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0.24937559966783385</c:v>
                </c:pt>
                <c:pt idx="1">
                  <c:v>3.8144437267074675E-3</c:v>
                </c:pt>
                <c:pt idx="2">
                  <c:v>1.8132987957180683E-3</c:v>
                </c:pt>
                <c:pt idx="3">
                  <c:v>0.19715331373668665</c:v>
                </c:pt>
                <c:pt idx="4">
                  <c:v>0.46737153101617535</c:v>
                </c:pt>
                <c:pt idx="5">
                  <c:v>2.1944393694863827E-3</c:v>
                </c:pt>
                <c:pt idx="6">
                  <c:v>5.8210200880380513E-3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A-481A-9355-4F1DD8F769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insurance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Insurance broker/agent</c:v>
                </c:pt>
                <c:pt idx="1">
                  <c:v>Mobile phone</c:v>
                </c:pt>
                <c:pt idx="2">
                  <c:v>Bank</c:v>
                </c:pt>
                <c:pt idx="3">
                  <c:v>Employer</c:v>
                </c:pt>
                <c:pt idx="4">
                  <c:v>Hospital/health centre</c:v>
                </c:pt>
                <c:pt idx="5">
                  <c:v>Mobile money agent</c:v>
                </c:pt>
                <c:pt idx="6">
                  <c:v>Input suppler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0.53843967229394363</c:v>
                </c:pt>
                <c:pt idx="1">
                  <c:v>4.4149838954479319E-2</c:v>
                </c:pt>
                <c:pt idx="2">
                  <c:v>1.3722075078536988E-2</c:v>
                </c:pt>
                <c:pt idx="3">
                  <c:v>0.27689191926799855</c:v>
                </c:pt>
                <c:pt idx="4">
                  <c:v>0</c:v>
                </c:pt>
                <c:pt idx="5">
                  <c:v>4.4634892892515765E-2</c:v>
                </c:pt>
                <c:pt idx="6">
                  <c:v>1.1658219314420592E-3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A-481A-9355-4F1DD8F769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55947504"/>
        <c:axId val="455949856"/>
      </c:barChart>
      <c:catAx>
        <c:axId val="455947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5949856"/>
        <c:crosses val="autoZero"/>
        <c:auto val="1"/>
        <c:lblAlgn val="ctr"/>
        <c:lblOffset val="100"/>
        <c:noMultiLvlLbl val="0"/>
      </c:catAx>
      <c:valAx>
        <c:axId val="455949856"/>
        <c:scaling>
          <c:orientation val="minMax"/>
          <c:max val="1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b="1" dirty="0"/>
                  <a:t>Where do Tanzanian adults get their insurance policy from?</a:t>
                </a:r>
              </a:p>
              <a:p>
                <a:pPr>
                  <a:defRPr sz="1600"/>
                </a:pPr>
                <a:r>
                  <a:rPr lang="en-US" sz="1600" dirty="0"/>
                  <a:t>Base=Those who have insurance </a:t>
                </a:r>
              </a:p>
            </c:rich>
          </c:tx>
          <c:layout>
            <c:manualLayout>
              <c:xMode val="edge"/>
              <c:yMode val="edge"/>
              <c:x val="0.25021779457516474"/>
              <c:y val="2.09476217545074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crossAx val="45594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9042606073969"/>
          <c:y val="0.20668568115728025"/>
          <c:w val="0.5040957393926031"/>
          <c:h val="0.74802940352278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insured adults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Peace of mind </c:v>
                </c:pt>
                <c:pt idx="1">
                  <c:v>It is required by law to have it (vehicle)</c:v>
                </c:pt>
                <c:pt idx="2">
                  <c:v>Medical services is expensive</c:v>
                </c:pt>
                <c:pt idx="3">
                  <c:v>It is better to be safe than sorry later</c:v>
                </c:pt>
                <c:pt idx="4">
                  <c:v>Being insured stops you worrying about losing things</c:v>
                </c:pt>
                <c:pt idx="5">
                  <c:v>The cost is low compared to the consequences of loss</c:v>
                </c:pt>
                <c:pt idx="6">
                  <c:v>Have to make provision for when things go wrong</c:v>
                </c:pt>
                <c:pt idx="7">
                  <c:v>Have to make provision for my old age</c:v>
                </c:pt>
                <c:pt idx="8">
                  <c:v>Cannot afford to lose the thing that is covered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0.26736714570635578</c:v>
                </c:pt>
                <c:pt idx="1">
                  <c:v>0.18308661349550248</c:v>
                </c:pt>
                <c:pt idx="2">
                  <c:v>0.11573945098089297</c:v>
                </c:pt>
                <c:pt idx="3">
                  <c:v>0.11167764922547133</c:v>
                </c:pt>
                <c:pt idx="4">
                  <c:v>8.6326189161624378E-2</c:v>
                </c:pt>
                <c:pt idx="5">
                  <c:v>8.4377747164341432E-2</c:v>
                </c:pt>
                <c:pt idx="6">
                  <c:v>5.471907572801836E-2</c:v>
                </c:pt>
                <c:pt idx="7">
                  <c:v>2.5240010915882717E-2</c:v>
                </c:pt>
                <c:pt idx="8">
                  <c:v>1.7432214972315618E-2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8-4E42-B834-D4A6B607C6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5951424"/>
        <c:axId val="455952600"/>
      </c:barChart>
      <c:catAx>
        <c:axId val="45595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5952600"/>
        <c:crosses val="autoZero"/>
        <c:auto val="1"/>
        <c:lblAlgn val="ctr"/>
        <c:lblOffset val="100"/>
        <c:noMultiLvlLbl val="0"/>
      </c:catAx>
      <c:valAx>
        <c:axId val="455952600"/>
        <c:scaling>
          <c:orientation val="minMax"/>
          <c:max val="0.70000000000000007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b="1" dirty="0"/>
                  <a:t>Main reasons for Uptake of </a:t>
                </a:r>
                <a:br>
                  <a:rPr lang="en-US" sz="1600" b="1" dirty="0"/>
                </a:br>
                <a:r>
                  <a:rPr lang="en-US" sz="1600" b="1" dirty="0"/>
                  <a:t>Insurance Services</a:t>
                </a:r>
              </a:p>
              <a:p>
                <a:pPr>
                  <a:defRPr sz="1600"/>
                </a:pPr>
                <a:r>
                  <a:rPr lang="en-US" sz="1600" dirty="0"/>
                  <a:t>Base=Insured only</a:t>
                </a:r>
              </a:p>
            </c:rich>
          </c:tx>
          <c:layout>
            <c:manualLayout>
              <c:xMode val="edge"/>
              <c:yMode val="edge"/>
              <c:x val="0.38123915732682395"/>
              <c:y val="2.350557681949294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45595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12100995675636"/>
          <c:y val="0.18513617137984884"/>
          <c:w val="0.4222121236125802"/>
          <c:h val="0.80222004966612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insured adults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DE3-434C-BDE5-99EC0FC6F86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3-434C-BDE5-99EC0FC6F8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They are not trustworthy</c:v>
                </c:pt>
                <c:pt idx="1">
                  <c:v>They never pay out</c:v>
                </c:pt>
                <c:pt idx="2">
                  <c:v>Shortage/lack of medicine in hospitals, despite having paid for insurance</c:v>
                </c:pt>
                <c:pt idx="3">
                  <c:v>They are expensive</c:v>
                </c:pt>
                <c:pt idx="4">
                  <c:v>Not being valued as an insurance user</c:v>
                </c:pt>
                <c:pt idx="5">
                  <c:v>Some treatments have to be paid in cash in spiteof having insurance</c:v>
                </c:pt>
                <c:pt idx="6">
                  <c:v>Delays when it comes to payment of compensation</c:v>
                </c:pt>
                <c:pt idx="7">
                  <c:v>Inconveniences in getting services/medicine</c:v>
                </c:pt>
                <c:pt idx="8">
                  <c:v>Insurance being insufficient</c:v>
                </c:pt>
                <c:pt idx="9">
                  <c:v>They choose what services/treatments they cover, some tests/diseases/medicine are not covered by them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0.21248557842613858</c:v>
                </c:pt>
                <c:pt idx="1">
                  <c:v>0.10979026113315109</c:v>
                </c:pt>
                <c:pt idx="2">
                  <c:v>7.5684388083104973E-2</c:v>
                </c:pt>
                <c:pt idx="3">
                  <c:v>6.1970440326836136E-2</c:v>
                </c:pt>
                <c:pt idx="4">
                  <c:v>6.0170116937081852E-2</c:v>
                </c:pt>
                <c:pt idx="5">
                  <c:v>3.4546736152729025E-2</c:v>
                </c:pt>
                <c:pt idx="6">
                  <c:v>3.1923398747246472E-2</c:v>
                </c:pt>
                <c:pt idx="7">
                  <c:v>2.0619681830767855E-2</c:v>
                </c:pt>
                <c:pt idx="8">
                  <c:v>1.7129531133152492E-2</c:v>
                </c:pt>
                <c:pt idx="9">
                  <c:v>1.2140503641778566E-2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7-439D-8485-B101F5540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951816"/>
        <c:axId val="455952992"/>
      </c:barChart>
      <c:catAx>
        <c:axId val="455951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5952992"/>
        <c:crosses val="autoZero"/>
        <c:auto val="1"/>
        <c:lblAlgn val="ctr"/>
        <c:lblOffset val="100"/>
        <c:noMultiLvlLbl val="0"/>
      </c:catAx>
      <c:valAx>
        <c:axId val="455952992"/>
        <c:scaling>
          <c:orientation val="minMax"/>
          <c:max val="0.70000000000000007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b="1" dirty="0"/>
                  <a:t>What do insured adults dislike about insurance?</a:t>
                </a:r>
              </a:p>
              <a:p>
                <a:pPr>
                  <a:defRPr sz="1600"/>
                </a:pPr>
                <a:r>
                  <a:rPr lang="en-US" sz="1600" dirty="0"/>
                  <a:t>Base= insured adults</a:t>
                </a:r>
              </a:p>
            </c:rich>
          </c:tx>
          <c:layout>
            <c:manualLayout>
              <c:xMode val="edge"/>
              <c:yMode val="edge"/>
              <c:x val="0.19914660372747861"/>
              <c:y val="8.49380292884609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455951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the past 30 days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Health insurance</c:v>
                </c:pt>
                <c:pt idx="1">
                  <c:v>Other insurance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0.55381110352653706</c:v>
                </c:pt>
                <c:pt idx="1">
                  <c:v>0.39572141033011993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2-4C58-9706-AC9D758F44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than 30 days ago but less than 90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Health insurance</c:v>
                </c:pt>
                <c:pt idx="1">
                  <c:v>Other insurance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9.7474336844942805E-2</c:v>
                </c:pt>
                <c:pt idx="1">
                  <c:v>7.2126325360003213E-2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2-4C58-9706-AC9D758F44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90 days ago but less than 6 months ago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Health insurance</c:v>
                </c:pt>
                <c:pt idx="1">
                  <c:v>Other insurance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4.5769764216366159E-2</c:v>
                </c:pt>
                <c:pt idx="1">
                  <c:v>0.11146795737455042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22-4C58-9706-AC9D758F44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 months or longer ago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Health insurance</c:v>
                </c:pt>
                <c:pt idx="1">
                  <c:v>Other insurance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0.26389679955130241</c:v>
                </c:pt>
                <c:pt idx="1">
                  <c:v>0.25811929242823334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22-4C58-9706-AC9D758F446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Health insurance</c:v>
                </c:pt>
                <c:pt idx="1">
                  <c:v>Other insurance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3.9047995860851566E-2</c:v>
                </c:pt>
                <c:pt idx="1">
                  <c:v>0.16256501450709307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22-4C58-9706-AC9D758F44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100"/>
        <c:axId val="455953776"/>
        <c:axId val="457067656"/>
      </c:barChart>
      <c:catAx>
        <c:axId val="45595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7067656"/>
        <c:crosses val="autoZero"/>
        <c:auto val="1"/>
        <c:lblAlgn val="ctr"/>
        <c:lblOffset val="100"/>
        <c:noMultiLvlLbl val="0"/>
      </c:catAx>
      <c:valAx>
        <c:axId val="4570676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559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Uninsured adults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Medical expenses/Nursing/accident/sick</c:v>
                </c:pt>
                <c:pt idx="1">
                  <c:v>Death/bereavement</c:v>
                </c:pt>
                <c:pt idx="2">
                  <c:v> Education expenses/ School fees</c:v>
                </c:pt>
                <c:pt idx="3">
                  <c:v> Birth of a child</c:v>
                </c:pt>
                <c:pt idx="4">
                  <c:v>Celebrations/social functions</c:v>
                </c:pt>
                <c:pt idx="5">
                  <c:v>transport for unexpected journey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0.6382782289945983</c:v>
                </c:pt>
                <c:pt idx="1">
                  <c:v>0.20070562407822454</c:v>
                </c:pt>
                <c:pt idx="2">
                  <c:v>3.4521441200434932E-2</c:v>
                </c:pt>
                <c:pt idx="3">
                  <c:v>1.859153632710862E-2</c:v>
                </c:pt>
                <c:pt idx="4">
                  <c:v>0.04</c:v>
                </c:pt>
                <c:pt idx="5">
                  <c:v>4.1068966948714612E-3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1-49AC-AAE6-D0AA6AD3D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Insured adults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Medical expenses/Nursing/accident/sick</c:v>
                </c:pt>
                <c:pt idx="1">
                  <c:v>Death/bereavement</c:v>
                </c:pt>
                <c:pt idx="2">
                  <c:v> Education expenses/ School fees</c:v>
                </c:pt>
                <c:pt idx="3">
                  <c:v> Birth of a child</c:v>
                </c:pt>
                <c:pt idx="4">
                  <c:v>Celebrations/social functions</c:v>
                </c:pt>
                <c:pt idx="5">
                  <c:v>transport for unexpected journey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0.569024731140363</c:v>
                </c:pt>
                <c:pt idx="1">
                  <c:v>0.24440591134861844</c:v>
                </c:pt>
                <c:pt idx="2">
                  <c:v>7.4628096398968322E-2</c:v>
                </c:pt>
                <c:pt idx="3">
                  <c:v>2.2665549154532963E-2</c:v>
                </c:pt>
                <c:pt idx="4">
                  <c:v>0.05</c:v>
                </c:pt>
                <c:pt idx="5">
                  <c:v>3.4563731277544522E-2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1-49AC-AAE6-D0AA6AD3D6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adults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Medical expenses/Nursing/accident/sick</c:v>
                </c:pt>
                <c:pt idx="1">
                  <c:v>Death/bereavement</c:v>
                </c:pt>
                <c:pt idx="2">
                  <c:v> Education expenses/ School fees</c:v>
                </c:pt>
                <c:pt idx="3">
                  <c:v> Birth of a child</c:v>
                </c:pt>
                <c:pt idx="4">
                  <c:v>Celebrations/social functions</c:v>
                </c:pt>
                <c:pt idx="5">
                  <c:v>transport for unexpected journey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0.62630643182728996</c:v>
                </c:pt>
                <c:pt idx="1">
                  <c:v>0.20826005802833972</c:v>
                </c:pt>
                <c:pt idx="2">
                  <c:v>4.1454646828642083E-2</c:v>
                </c:pt>
                <c:pt idx="3">
                  <c:v>1.9295807688673557E-2</c:v>
                </c:pt>
                <c:pt idx="4">
                  <c:v>0.02</c:v>
                </c:pt>
                <c:pt idx="5">
                  <c:v>3.8697461062513331E-3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A1-49AC-AAE6-D0AA6AD3D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6753312"/>
        <c:axId val="396752920"/>
      </c:barChart>
      <c:catAx>
        <c:axId val="396753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6752920"/>
        <c:crosses val="autoZero"/>
        <c:auto val="1"/>
        <c:lblAlgn val="ctr"/>
        <c:lblOffset val="100"/>
        <c:noMultiLvlLbl val="0"/>
      </c:catAx>
      <c:valAx>
        <c:axId val="3967529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675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 i="0"/>
              <a:t>Strategies to Cope with Unexpected Expenses</a:t>
            </a:r>
          </a:p>
        </c:rich>
      </c:tx>
      <c:layout>
        <c:manualLayout>
          <c:xMode val="edge"/>
          <c:yMode val="edge"/>
          <c:x val="0.21155446293228863"/>
          <c:y val="3.0298596244564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Uninsured adults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Savings </c:v>
                </c:pt>
                <c:pt idx="1">
                  <c:v>Borrowing</c:v>
                </c:pt>
                <c:pt idx="2">
                  <c:v>Sell agriproducts/livestock/harvest</c:v>
                </c:pt>
                <c:pt idx="3">
                  <c:v>Sell asset/something not obtained for this purpose</c:v>
                </c:pt>
                <c:pt idx="4">
                  <c:v>Work more/more casual jobs</c:v>
                </c:pt>
                <c:pt idx="5">
                  <c:v>Cut down on expenses</c:v>
                </c:pt>
                <c:pt idx="6">
                  <c:v>Sell an asset/something obtained for this purpose</c:v>
                </c:pt>
                <c:pt idx="7">
                  <c:v>Rental income</c:v>
                </c:pt>
                <c:pt idx="8">
                  <c:v>Money from friends/relatives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0.31189321762748184</c:v>
                </c:pt>
                <c:pt idx="1">
                  <c:v>0.23661958238157818</c:v>
                </c:pt>
                <c:pt idx="2">
                  <c:v>0.14231014669872474</c:v>
                </c:pt>
                <c:pt idx="3">
                  <c:v>5.8814036359303302E-2</c:v>
                </c:pt>
                <c:pt idx="4">
                  <c:v>5.1255430482195802E-2</c:v>
                </c:pt>
                <c:pt idx="5">
                  <c:v>2.1704079527420643E-2</c:v>
                </c:pt>
                <c:pt idx="6">
                  <c:v>1.5297673884987767E-2</c:v>
                </c:pt>
                <c:pt idx="7">
                  <c:v>2.9750697174957586E-2</c:v>
                </c:pt>
                <c:pt idx="8">
                  <c:v>3.9828915913486383E-2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C-4FB5-8206-5ECB55DBAA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Insured adults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Savings </c:v>
                </c:pt>
                <c:pt idx="1">
                  <c:v>Borrowing</c:v>
                </c:pt>
                <c:pt idx="2">
                  <c:v>Sell agriproducts/livestock/harvest</c:v>
                </c:pt>
                <c:pt idx="3">
                  <c:v>Sell asset/something not obtained for this purpose</c:v>
                </c:pt>
                <c:pt idx="4">
                  <c:v>Work more/more casual jobs</c:v>
                </c:pt>
                <c:pt idx="5">
                  <c:v>Cut down on expenses</c:v>
                </c:pt>
                <c:pt idx="6">
                  <c:v>Sell an asset/something obtained for this purpose</c:v>
                </c:pt>
                <c:pt idx="7">
                  <c:v>Rental income</c:v>
                </c:pt>
                <c:pt idx="8">
                  <c:v>Money from friends/relatives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0.43589039821088116</c:v>
                </c:pt>
                <c:pt idx="1">
                  <c:v>0.22662368603484823</c:v>
                </c:pt>
                <c:pt idx="2">
                  <c:v>0.12667074641054199</c:v>
                </c:pt>
                <c:pt idx="3">
                  <c:v>2.5005021147719516E-2</c:v>
                </c:pt>
                <c:pt idx="4">
                  <c:v>1.6264395674686172E-2</c:v>
                </c:pt>
                <c:pt idx="5">
                  <c:v>2.1403930572104563E-2</c:v>
                </c:pt>
                <c:pt idx="6">
                  <c:v>1.4097498025407891E-2</c:v>
                </c:pt>
                <c:pt idx="7">
                  <c:v>5.2222155441100891E-2</c:v>
                </c:pt>
                <c:pt idx="8">
                  <c:v>1.2659042988370681E-2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C-4FB5-8206-5ECB55DBAA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adults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Savings </c:v>
                </c:pt>
                <c:pt idx="1">
                  <c:v>Borrowing</c:v>
                </c:pt>
                <c:pt idx="2">
                  <c:v>Sell agriproducts/livestock/harvest</c:v>
                </c:pt>
                <c:pt idx="3">
                  <c:v>Sell asset/something not obtained for this purpose</c:v>
                </c:pt>
                <c:pt idx="4">
                  <c:v>Work more/more casual jobs</c:v>
                </c:pt>
                <c:pt idx="5">
                  <c:v>Cut down on expenses</c:v>
                </c:pt>
                <c:pt idx="6">
                  <c:v>Sell an asset/something obtained for this purpose</c:v>
                </c:pt>
                <c:pt idx="7">
                  <c:v>Rental income</c:v>
                </c:pt>
                <c:pt idx="8">
                  <c:v>Money from friends/relatives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0.33332851392880886</c:v>
                </c:pt>
                <c:pt idx="1">
                  <c:v>0.23489159954373137</c:v>
                </c:pt>
                <c:pt idx="2">
                  <c:v>0.1396065757177154</c:v>
                </c:pt>
                <c:pt idx="3">
                  <c:v>5.2969498158461407E-2</c:v>
                </c:pt>
                <c:pt idx="4">
                  <c:v>4.5206557471857138E-2</c:v>
                </c:pt>
                <c:pt idx="5">
                  <c:v>2.165219301063483E-2</c:v>
                </c:pt>
                <c:pt idx="6">
                  <c:v>1.5090200416294733E-2</c:v>
                </c:pt>
                <c:pt idx="7">
                  <c:v>6.0575362967788494E-3</c:v>
                </c:pt>
                <c:pt idx="8">
                  <c:v>6.2139139495731655E-3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C-4FB5-8206-5ECB55DBA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6747432"/>
        <c:axId val="396750176"/>
      </c:barChart>
      <c:catAx>
        <c:axId val="396747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6750176"/>
        <c:crosses val="autoZero"/>
        <c:auto val="1"/>
        <c:lblAlgn val="ctr"/>
        <c:lblOffset val="100"/>
        <c:noMultiLvlLbl val="0"/>
      </c:catAx>
      <c:valAx>
        <c:axId val="396750176"/>
        <c:scaling>
          <c:orientation val="minMax"/>
          <c:max val="0.70000000000000007"/>
        </c:scaling>
        <c:delete val="1"/>
        <c:axPos val="t"/>
        <c:numFmt formatCode="0%" sourceLinked="1"/>
        <c:majorTickMark val="none"/>
        <c:minorTickMark val="none"/>
        <c:tickLblPos val="nextTo"/>
        <c:crossAx val="39674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 smtClean="0"/>
              <a:t>Main responsibilities for funeral cost?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950935039370082"/>
          <c:y val="0.11954142983358755"/>
          <c:w val="0.46757398293963254"/>
          <c:h val="0.772004672127465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Uninsured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family members/relatives</c:v>
                </c:pt>
                <c:pt idx="1">
                  <c:v>The community</c:v>
                </c:pt>
                <c:pt idx="2">
                  <c:v>They belong to a savings group that will cover the costs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0.7460895475505217</c:v>
                </c:pt>
                <c:pt idx="1">
                  <c:v>0.23213097545781164</c:v>
                </c:pt>
                <c:pt idx="2">
                  <c:v>6.4428353869254544E-3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8-4355-88C0-2EF7F2E971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Insured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family members/relatives</c:v>
                </c:pt>
                <c:pt idx="1">
                  <c:v>The community</c:v>
                </c:pt>
                <c:pt idx="2">
                  <c:v>They belong to a savings group that will cover the costs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0.72229736769685271</c:v>
                </c:pt>
                <c:pt idx="1">
                  <c:v>0.25246006037491131</c:v>
                </c:pt>
                <c:pt idx="2">
                  <c:v>3.843632624131369E-3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8-4355-88C0-2EF7F2E971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adults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family members/relatives</c:v>
                </c:pt>
                <c:pt idx="1">
                  <c:v>The community</c:v>
                </c:pt>
                <c:pt idx="2">
                  <c:v>They belong to a savings group that will cover the costs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0.74243453146610316</c:v>
                </c:pt>
                <c:pt idx="1">
                  <c:v>0.23525398195870831</c:v>
                </c:pt>
                <c:pt idx="2">
                  <c:v>6.043539149123491E-3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8-4355-88C0-2EF7F2E971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9648432"/>
        <c:axId val="399648824"/>
      </c:barChart>
      <c:catAx>
        <c:axId val="399648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9648824"/>
        <c:crosses val="autoZero"/>
        <c:auto val="1"/>
        <c:lblAlgn val="ctr"/>
        <c:lblOffset val="100"/>
        <c:noMultiLvlLbl val="0"/>
      </c:catAx>
      <c:valAx>
        <c:axId val="3996488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9964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b="1" dirty="0"/>
              <a:t>Number of financial Products in the market</a:t>
            </a:r>
          </a:p>
          <a:p>
            <a:pPr>
              <a:defRPr/>
            </a:pPr>
            <a:r>
              <a:rPr lang="en-US" dirty="0"/>
              <a:t>Base: All products; n=1,534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250089809026495"/>
          <c:y val="0.1818221390686984"/>
          <c:w val="0.50102595785348147"/>
          <c:h val="0.80835684662197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Sheet6!$F$1444</c:f>
              <c:strCache>
                <c:ptCount val="1"/>
                <c:pt idx="0">
                  <c:v>Number of Products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3E-4D71-9170-F263DA643E4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E04-46FB-B8C6-0E6035369DE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3E-4D71-9170-F263DA643E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Sheet6!$E$1445:$E$1453</c:f>
              <c:strCache>
                <c:ptCount val="9"/>
                <c:pt idx="0">
                  <c:v>Banks</c:v>
                </c:pt>
                <c:pt idx="1">
                  <c:v>Saccos</c:v>
                </c:pt>
                <c:pt idx="2">
                  <c:v>Insurance</c:v>
                </c:pt>
                <c:pt idx="3">
                  <c:v>MFI'S</c:v>
                </c:pt>
                <c:pt idx="4">
                  <c:v>Pension</c:v>
                </c:pt>
                <c:pt idx="5">
                  <c:v>Development banks</c:v>
                </c:pt>
                <c:pt idx="6">
                  <c:v>MNO'S</c:v>
                </c:pt>
                <c:pt idx="7">
                  <c:v>Aggregators</c:v>
                </c:pt>
                <c:pt idx="8">
                  <c:v>Money transfer</c:v>
                </c:pt>
              </c:strCache>
            </c:strRef>
          </c:cat>
          <c:val>
            <c:numRef>
              <c:f>Sheet6!$F$1445:$F$1453</c:f>
              <c:numCache>
                <c:formatCode>0%</c:formatCode>
                <c:ptCount val="9"/>
                <c:pt idx="0">
                  <c:v>0.64211212516297267</c:v>
                </c:pt>
                <c:pt idx="1">
                  <c:v>0.11734028683181226</c:v>
                </c:pt>
                <c:pt idx="2">
                  <c:v>0.11082138200782268</c:v>
                </c:pt>
                <c:pt idx="3">
                  <c:v>6.9752281616688394E-2</c:v>
                </c:pt>
                <c:pt idx="4">
                  <c:v>2.9986962190352021E-2</c:v>
                </c:pt>
                <c:pt idx="5">
                  <c:v>1.303780964797914E-2</c:v>
                </c:pt>
                <c:pt idx="6">
                  <c:v>9.778357235984355E-3</c:v>
                </c:pt>
                <c:pt idx="7">
                  <c:v>5.8670143415906128E-3</c:v>
                </c:pt>
                <c:pt idx="8">
                  <c:v>1.3037809647979139E-3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C-4BAA-B08A-569F82501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80444320"/>
        <c:axId val="581139640"/>
      </c:barChart>
      <c:catAx>
        <c:axId val="580444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81139640"/>
        <c:crosses val="autoZero"/>
        <c:auto val="1"/>
        <c:lblAlgn val="ctr"/>
        <c:lblOffset val="100"/>
        <c:noMultiLvlLbl val="0"/>
      </c:catAx>
      <c:valAx>
        <c:axId val="581139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8044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 smtClean="0">
                <a:solidFill>
                  <a:schemeClr val="tx1"/>
                </a:solidFill>
              </a:rPr>
              <a:t>Main</a:t>
            </a:r>
            <a:r>
              <a:rPr lang="en-US" baseline="0" dirty="0" smtClean="0">
                <a:solidFill>
                  <a:schemeClr val="tx1"/>
                </a:solidFill>
              </a:rPr>
              <a:t> reasons for SACCO members joining  SACCOs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sacco memebers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To borrow money</c:v>
                </c:pt>
                <c:pt idx="1">
                  <c:v>To save money/to buy shares</c:v>
                </c:pt>
                <c:pt idx="2">
                  <c:v>Can turn to them when in financial need</c:v>
                </c:pt>
                <c:pt idx="3">
                  <c:v>To socialise or meet friends/to network</c:v>
                </c:pt>
                <c:pt idx="4">
                  <c:v>Can get access to money in case of loss or emergency/access</c:v>
                </c:pt>
                <c:pt idx="5">
                  <c:v>They give financial advice</c:v>
                </c:pt>
                <c:pt idx="6">
                  <c:v>It forces me to save</c:v>
                </c:pt>
                <c:pt idx="7">
                  <c:v>It is compulsory/expected of me</c:v>
                </c:pt>
                <c:pt idx="8">
                  <c:v>I trust the members with my money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0.24293329109903311</c:v>
                </c:pt>
                <c:pt idx="1">
                  <c:v>0.15168439550381863</c:v>
                </c:pt>
                <c:pt idx="2">
                  <c:v>0.1513491992435741</c:v>
                </c:pt>
                <c:pt idx="3">
                  <c:v>0.13511784335235741</c:v>
                </c:pt>
                <c:pt idx="4">
                  <c:v>9.3758191919635261E-2</c:v>
                </c:pt>
                <c:pt idx="5">
                  <c:v>7.5285041794208696E-2</c:v>
                </c:pt>
                <c:pt idx="6">
                  <c:v>4.8912472586448347E-2</c:v>
                </c:pt>
                <c:pt idx="7">
                  <c:v>2.6819138354314247E-2</c:v>
                </c:pt>
                <c:pt idx="8">
                  <c:v>1.8156818398727827E-2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9-4A36-9E9A-F405CD6B22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8084000"/>
        <c:axId val="378083608"/>
      </c:barChart>
      <c:catAx>
        <c:axId val="37808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78083608"/>
        <c:crosses val="autoZero"/>
        <c:auto val="1"/>
        <c:lblAlgn val="ctr"/>
        <c:lblOffset val="100"/>
        <c:noMultiLvlLbl val="0"/>
      </c:catAx>
      <c:valAx>
        <c:axId val="3780836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80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 smtClean="0">
                <a:solidFill>
                  <a:schemeClr val="tx1"/>
                </a:solidFill>
              </a:rPr>
              <a:t>Main</a:t>
            </a:r>
            <a:r>
              <a:rPr lang="en-US" baseline="0" dirty="0" smtClean="0">
                <a:solidFill>
                  <a:schemeClr val="tx1"/>
                </a:solidFill>
              </a:rPr>
              <a:t> reasons for SG membership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sg memebers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To save money</c:v>
                </c:pt>
                <c:pt idx="1">
                  <c:v>Can turn to them when in financial need</c:v>
                </c:pt>
                <c:pt idx="2">
                  <c:v>Can get access to money in case of loss or emergency/access</c:v>
                </c:pt>
                <c:pt idx="3">
                  <c:v>To socialise or meet friends/to network</c:v>
                </c:pt>
                <c:pt idx="4">
                  <c:v>To borrow money</c:v>
                </c:pt>
                <c:pt idx="5">
                  <c:v>They give financial advice</c:v>
                </c:pt>
                <c:pt idx="6">
                  <c:v>It forces me to save</c:v>
                </c:pt>
                <c:pt idx="7">
                  <c:v>They give information on matters such as education, health,</c:v>
                </c:pt>
                <c:pt idx="8">
                  <c:v>I trust the members with my money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0.24800914916232031</c:v>
                </c:pt>
                <c:pt idx="1">
                  <c:v>0.18480143631339943</c:v>
                </c:pt>
                <c:pt idx="2">
                  <c:v>0.15402882108089114</c:v>
                </c:pt>
                <c:pt idx="3">
                  <c:v>0.13126404802125119</c:v>
                </c:pt>
                <c:pt idx="4">
                  <c:v>0.12840769555498516</c:v>
                </c:pt>
                <c:pt idx="5">
                  <c:v>6.7699206760694713E-2</c:v>
                </c:pt>
                <c:pt idx="6">
                  <c:v>3.087215954469269E-2</c:v>
                </c:pt>
                <c:pt idx="7">
                  <c:v>1.5605950882749164E-2</c:v>
                </c:pt>
                <c:pt idx="8">
                  <c:v>1.3612010561338525E-2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5-432B-A77E-7F18D45A2D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8078512"/>
        <c:axId val="378077728"/>
      </c:barChart>
      <c:catAx>
        <c:axId val="378078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78077728"/>
        <c:crosses val="autoZero"/>
        <c:auto val="1"/>
        <c:lblAlgn val="ctr"/>
        <c:lblOffset val="100"/>
        <c:noMultiLvlLbl val="0"/>
      </c:catAx>
      <c:valAx>
        <c:axId val="378077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807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Which services do members utilize?</a:t>
            </a: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Base=saving group members only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423199064417088"/>
          <c:y val="0.14890347375801771"/>
          <c:w val="0.36288076935216984"/>
          <c:h val="0.8372365199295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Other services</c:v>
                </c:pt>
                <c:pt idx="1">
                  <c:v>Insurance services (through company)</c:v>
                </c:pt>
                <c:pt idx="2">
                  <c:v>Borrow from the group – without interest</c:v>
                </c:pt>
                <c:pt idx="3">
                  <c:v>Buy shares</c:v>
                </c:pt>
                <c:pt idx="4">
                  <c:v>Go to the group for money when you have an emergency or a social event such as weddings and funerals</c:v>
                </c:pt>
                <c:pt idx="5">
                  <c:v>Borrow from the group – with interest</c:v>
                </c:pt>
                <c:pt idx="6">
                  <c:v>Save with the group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7.3000000000000009E-2</c:v>
                </c:pt>
                <c:pt idx="1">
                  <c:v>4.0999999999999995E-2</c:v>
                </c:pt>
                <c:pt idx="2">
                  <c:v>0.12</c:v>
                </c:pt>
                <c:pt idx="3">
                  <c:v>0.55600000000000005</c:v>
                </c:pt>
                <c:pt idx="4">
                  <c:v>0.79500000000000004</c:v>
                </c:pt>
                <c:pt idx="5">
                  <c:v>0.79799999999999993</c:v>
                </c:pt>
                <c:pt idx="6">
                  <c:v>0.96299999999999997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 dirty="0" smtClean="0"/>
              <a:t>Who</a:t>
            </a:r>
            <a:r>
              <a:rPr lang="en-US" b="1" baseline="0" dirty="0" smtClean="0"/>
              <a:t> has taken up informal insurance?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Uninsured adults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informal insurance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0.11840924475176007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8-4694-B71D-7DC703ACEB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Insured adults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informal insurance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0.17537953340489676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8-4694-B71D-7DC703ACEB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adutls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informal insurance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0.12716116582289289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8-4694-B71D-7DC703ACEB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9646080"/>
        <c:axId val="399646472"/>
      </c:barChart>
      <c:catAx>
        <c:axId val="39964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646472"/>
        <c:crosses val="autoZero"/>
        <c:auto val="1"/>
        <c:lblAlgn val="ctr"/>
        <c:lblOffset val="100"/>
        <c:noMultiLvlLbl val="0"/>
      </c:catAx>
      <c:valAx>
        <c:axId val="39964647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39964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without health insurnce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Cannot afford it</c:v>
                </c:pt>
                <c:pt idx="1">
                  <c:v>Does not trust it or the companies that provide it</c:v>
                </c:pt>
                <c:pt idx="2">
                  <c:v>Does not know how it works</c:v>
                </c:pt>
                <c:pt idx="3">
                  <c:v>Does not know how to get it/where to get it</c:v>
                </c:pt>
                <c:pt idx="4">
                  <c:v>Does not know the benefits </c:v>
                </c:pt>
                <c:pt idx="5">
                  <c:v>Protects self in other ways – don’t need it</c:v>
                </c:pt>
                <c:pt idx="6">
                  <c:v>Does not want to think about bad things happening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0.39662431932784759</c:v>
                </c:pt>
                <c:pt idx="1">
                  <c:v>3.0161952988108962E-2</c:v>
                </c:pt>
                <c:pt idx="2">
                  <c:v>0.2052205535316384</c:v>
                </c:pt>
                <c:pt idx="3">
                  <c:v>0.14264571429219103</c:v>
                </c:pt>
                <c:pt idx="4">
                  <c:v>0.10638155334020716</c:v>
                </c:pt>
                <c:pt idx="5">
                  <c:v>2.6838240020667811E-2</c:v>
                </c:pt>
                <c:pt idx="6">
                  <c:v>7.6712871897528217E-3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4-4AAC-A5C8-987FE47144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Adults without other insurance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Cannot afford it</c:v>
                </c:pt>
                <c:pt idx="1">
                  <c:v>Does not trust it or the companies that provide it</c:v>
                </c:pt>
                <c:pt idx="2">
                  <c:v>Does not know how it works</c:v>
                </c:pt>
                <c:pt idx="3">
                  <c:v>Does not know how to get it/where to get it</c:v>
                </c:pt>
                <c:pt idx="4">
                  <c:v>Does not know the benefits </c:v>
                </c:pt>
                <c:pt idx="5">
                  <c:v>Protects self in other ways – don’t need it</c:v>
                </c:pt>
                <c:pt idx="6">
                  <c:v>Does not want to think about bad things happening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0.38764371369631656</c:v>
                </c:pt>
                <c:pt idx="1">
                  <c:v>2.1235651977753373E-2</c:v>
                </c:pt>
                <c:pt idx="2">
                  <c:v>0.29289021610044808</c:v>
                </c:pt>
                <c:pt idx="3">
                  <c:v>0.15573428920411628</c:v>
                </c:pt>
                <c:pt idx="4">
                  <c:v>8.3360224150874476E-2</c:v>
                </c:pt>
                <c:pt idx="5">
                  <c:v>2.0072794310463001E-2</c:v>
                </c:pt>
                <c:pt idx="6">
                  <c:v>7.9505291382069472E-3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4-4AAC-A5C8-987FE47144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6748216"/>
        <c:axId val="396746648"/>
      </c:barChart>
      <c:catAx>
        <c:axId val="396748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6746648"/>
        <c:crosses val="autoZero"/>
        <c:auto val="1"/>
        <c:lblAlgn val="ctr"/>
        <c:lblOffset val="100"/>
        <c:noMultiLvlLbl val="0"/>
      </c:catAx>
      <c:valAx>
        <c:axId val="396746648"/>
        <c:scaling>
          <c:orientation val="minMax"/>
          <c:max val="0.70000000000000007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b="1" dirty="0"/>
                  <a:t>Main uptake barriers</a:t>
                </a:r>
              </a:p>
              <a:p>
                <a:pPr>
                  <a:defRPr sz="1600"/>
                </a:pPr>
                <a:r>
                  <a:rPr lang="en-US" sz="1600" dirty="0"/>
                  <a:t>Base=currently not insured</a:t>
                </a:r>
              </a:p>
            </c:rich>
          </c:tx>
          <c:layout>
            <c:manualLayout>
              <c:xMode val="edge"/>
              <c:yMode val="edge"/>
              <c:x val="0.3429275969175905"/>
              <c:y val="4.21857559335963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39674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Formal Financial Services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0.17</c:v>
                </c:pt>
                <c:pt idx="2">
                  <c:v>0.15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0.02</c:v>
                </c:pt>
                <c:pt idx="6" formatCode="0.00%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7-472B-9A7F-3B55474AC9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 formatCode="0.00%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7-472B-9A7F-3B55474AC9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6291960"/>
        <c:axId val="367114952"/>
      </c:barChart>
      <c:catAx>
        <c:axId val="366291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67114952"/>
        <c:crosses val="autoZero"/>
        <c:auto val="1"/>
        <c:lblAlgn val="ctr"/>
        <c:lblOffset val="100"/>
        <c:noMultiLvlLbl val="0"/>
      </c:catAx>
      <c:valAx>
        <c:axId val="367114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66291960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8264526901358"/>
          <c:y val="0.26309053511166158"/>
          <c:w val="0.37599443323915438"/>
          <c:h val="0.53773397198389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Uptake of Pension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6-4728-AC03-B98FACEAF4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C56-4728-AC03-B98FACEAF468}"/>
              </c:ext>
            </c:extLst>
          </c:dPt>
          <c:dLbls>
            <c:dLbl>
              <c:idx val="0"/>
              <c:layout>
                <c:manualLayout>
                  <c:x val="2.5255591442239978E-2"/>
                  <c:y val="3.0801029968473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6-4728-AC03-B98FACEAF468}"/>
                </c:ext>
              </c:extLst>
            </c:dLbl>
            <c:dLbl>
              <c:idx val="1"/>
              <c:layout>
                <c:manualLayout>
                  <c:x val="2.9417952576771621E-2"/>
                  <c:y val="-0.23535584579815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56-4728-AC03-B98FACEAF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6-4728-AC03-B98FACEAF4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Why are you a member of </a:t>
            </a:r>
            <a:r>
              <a:rPr lang="en-US" sz="1600" b="1" dirty="0" smtClean="0"/>
              <a:t>a </a:t>
            </a:r>
            <a:r>
              <a:rPr lang="en-US" sz="1600" b="1" dirty="0"/>
              <a:t>pension fund</a:t>
            </a:r>
            <a:r>
              <a:rPr lang="en-US" sz="1600" b="1" dirty="0" smtClean="0"/>
              <a:t>?</a:t>
            </a:r>
          </a:p>
          <a:p>
            <a:pPr>
              <a:defRPr sz="1600" b="1"/>
            </a:pPr>
            <a:r>
              <a:rPr lang="en-US" sz="1600" b="0" dirty="0" smtClean="0"/>
              <a:t>Base=Those with Pension</a:t>
            </a:r>
            <a:endParaRPr lang="en-US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43029107969352E-2"/>
          <c:y val="0.1836102986355129"/>
          <c:w val="0.94113941784061295"/>
          <c:h val="0.534980023954266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 have to belong to a pension fund – your employer require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D-4D3D-B83E-C9753196EA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 decided on your own to belong to a private pension fund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D-4D3D-B83E-C9753196EA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36312767"/>
        <c:axId val="636316511"/>
      </c:barChart>
      <c:catAx>
        <c:axId val="636312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6316511"/>
        <c:crosses val="autoZero"/>
        <c:auto val="1"/>
        <c:lblAlgn val="ctr"/>
        <c:lblOffset val="100"/>
        <c:noMultiLvlLbl val="0"/>
      </c:catAx>
      <c:valAx>
        <c:axId val="636316511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3631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497055010147143E-2"/>
          <c:y val="0.61503716504381156"/>
          <c:w val="0.88210017384331685"/>
          <c:h val="0.3799384699632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Since when have you been a member of a pension fund?</a:t>
            </a:r>
          </a:p>
          <a:p>
            <a:pPr>
              <a:defRPr sz="1600"/>
            </a:pPr>
            <a:r>
              <a:rPr lang="en-US" sz="1600" dirty="0"/>
              <a:t>Base=Those with Pension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Up to six months ago</c:v>
                </c:pt>
                <c:pt idx="1">
                  <c:v>Between 6 months and a year ago</c:v>
                </c:pt>
                <c:pt idx="2">
                  <c:v>Over a year ago, but less than 2 years ago</c:v>
                </c:pt>
                <c:pt idx="3">
                  <c:v>2 years or more ago but less than 5 years ago</c:v>
                </c:pt>
                <c:pt idx="4">
                  <c:v>5 years ago or more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0.06</c:v>
                </c:pt>
                <c:pt idx="3">
                  <c:v>0.2</c:v>
                </c:pt>
                <c:pt idx="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F-44FA-8DBD-BD4ED2633C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8027007"/>
        <c:axId val="568023263"/>
      </c:barChart>
      <c:catAx>
        <c:axId val="56802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023263"/>
        <c:crosses val="autoZero"/>
        <c:auto val="1"/>
        <c:lblAlgn val="ctr"/>
        <c:lblOffset val="100"/>
        <c:noMultiLvlLbl val="0"/>
      </c:catAx>
      <c:valAx>
        <c:axId val="5680232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802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Gender</a:t>
            </a:r>
            <a:r>
              <a:rPr lang="en-US" sz="1600" baseline="0" dirty="0" smtClean="0"/>
              <a:t> Split</a:t>
            </a:r>
          </a:p>
          <a:p>
            <a:pPr>
              <a:defRPr sz="1600" b="1"/>
            </a:pPr>
            <a:r>
              <a:rPr lang="en-US" sz="1600" b="0" baseline="0" dirty="0" smtClean="0"/>
              <a:t>Base=pension holders only</a:t>
            </a:r>
            <a:endParaRPr lang="en-US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8264526901358"/>
          <c:y val="0.26309053511166158"/>
          <c:w val="0.37599443323915438"/>
          <c:h val="0.53773397198389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Uptake of Pension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B-44A3-B58D-8A43690F78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B-44A3-B58D-8A43690F7805}"/>
              </c:ext>
            </c:extLst>
          </c:dPt>
          <c:dLbls>
            <c:dLbl>
              <c:idx val="0"/>
              <c:layout>
                <c:manualLayout>
                  <c:x val="4.2549589176771561E-2"/>
                  <c:y val="-1.86655007626089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4A3-B58D-8A43690F7805}"/>
                </c:ext>
              </c:extLst>
            </c:dLbl>
            <c:dLbl>
              <c:idx val="1"/>
              <c:layout>
                <c:manualLayout>
                  <c:x val="-3.1111039494089287E-2"/>
                  <c:y val="-1.6878668402539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B-44A3-B58D-8A43690F7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0.69904272553269697</c:v>
                </c:pt>
                <c:pt idx="1">
                  <c:v>0.30095727446730253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FB-44A3-B58D-8A43690F78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4428453416613E-2"/>
          <c:y val="3.4375000000000003E-2"/>
          <c:w val="0.96331143093166771"/>
          <c:h val="0.70566633858267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population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8-41B0-8BFC-E7F6E4707886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98-41B0-8BFC-E7F6E4707886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98-41B0-8BFC-E7F6E4707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Health insurance</c:v>
                </c:pt>
                <c:pt idx="1">
                  <c:v>Other insurance</c:v>
                </c:pt>
                <c:pt idx="2">
                  <c:v>All insured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0.01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8-41B0-8BFC-E7F6E4707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2158160"/>
        <c:axId val="392157376"/>
      </c:barChart>
      <c:catAx>
        <c:axId val="39215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2157376"/>
        <c:crosses val="autoZero"/>
        <c:auto val="1"/>
        <c:lblAlgn val="ctr"/>
        <c:lblOffset val="100"/>
        <c:noMultiLvlLbl val="0"/>
      </c:catAx>
      <c:valAx>
        <c:axId val="392157376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39215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Urban</a:t>
            </a:r>
            <a:r>
              <a:rPr lang="en-US" sz="1600" baseline="0" dirty="0" smtClean="0"/>
              <a:t> vs. Rural </a:t>
            </a:r>
          </a:p>
          <a:p>
            <a:pPr>
              <a:defRPr sz="1600" b="1"/>
            </a:pPr>
            <a:r>
              <a:rPr lang="en-US" sz="1600" b="0" baseline="0" dirty="0" smtClean="0"/>
              <a:t>Base=pension holders only</a:t>
            </a:r>
            <a:endParaRPr lang="en-US" sz="1600" b="0" dirty="0"/>
          </a:p>
        </c:rich>
      </c:tx>
      <c:layout>
        <c:manualLayout>
          <c:xMode val="edge"/>
          <c:yMode val="edge"/>
          <c:x val="0.25469905380044672"/>
          <c:y val="3.7099898048311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8264526901358"/>
          <c:y val="0.26309053511166158"/>
          <c:w val="0.37599443323915438"/>
          <c:h val="0.53773397198389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Uptake of Pension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EF-45F5-B049-3A43BA2CDF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EF-45F5-B049-3A43BA2CDFD3}"/>
              </c:ext>
            </c:extLst>
          </c:dPt>
          <c:dLbls>
            <c:dLbl>
              <c:idx val="0"/>
              <c:layout>
                <c:manualLayout>
                  <c:x val="2.5255591442239978E-2"/>
                  <c:y val="3.0801029968473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F-45F5-B049-3A43BA2CDFD3}"/>
                </c:ext>
              </c:extLst>
            </c:dLbl>
            <c:dLbl>
              <c:idx val="1"/>
              <c:layout>
                <c:manualLayout>
                  <c:x val="-5.7052036095886847E-2"/>
                  <c:y val="1.6832577540572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EF-45F5-B049-3A43BA2C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0.73110725492439543</c:v>
                </c:pt>
                <c:pt idx="1">
                  <c:v>0.26889274507560418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F-45F5-B049-3A43BA2CDFD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Age groups</a:t>
            </a:r>
            <a:endParaRPr lang="en-US" sz="1600" b="1" dirty="0"/>
          </a:p>
          <a:p>
            <a:pPr>
              <a:defRPr sz="1600"/>
            </a:pPr>
            <a:r>
              <a:rPr lang="en-US" sz="1600" dirty="0" smtClean="0"/>
              <a:t>Base=pension</a:t>
            </a:r>
            <a:r>
              <a:rPr lang="en-US" sz="1600" baseline="0" dirty="0" smtClean="0"/>
              <a:t> holders only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55 years and above</c:v>
                </c:pt>
                <c:pt idx="1">
                  <c:v>45 to 54 years</c:v>
                </c:pt>
                <c:pt idx="2">
                  <c:v>35 to 44 years</c:v>
                </c:pt>
                <c:pt idx="3">
                  <c:v>25 to 34 years</c:v>
                </c:pt>
                <c:pt idx="4">
                  <c:v>16 to 24 years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0.28350094668154058</c:v>
                </c:pt>
                <c:pt idx="1">
                  <c:v>0.11881193411568461</c:v>
                </c:pt>
                <c:pt idx="2">
                  <c:v>0.17036534124300851</c:v>
                </c:pt>
                <c:pt idx="3">
                  <c:v>0.33723412551221438</c:v>
                </c:pt>
                <c:pt idx="4">
                  <c:v>9.0087652447551694E-2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F-4122-AD47-7EB13EC57A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8027007"/>
        <c:axId val="568023263"/>
      </c:barChart>
      <c:catAx>
        <c:axId val="56802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023263"/>
        <c:crosses val="autoZero"/>
        <c:auto val="1"/>
        <c:lblAlgn val="ctr"/>
        <c:lblOffset val="100"/>
        <c:noMultiLvlLbl val="0"/>
      </c:catAx>
      <c:valAx>
        <c:axId val="568023263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56802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Wealth quintiles</a:t>
            </a:r>
          </a:p>
          <a:p>
            <a:pPr>
              <a:defRPr sz="1600"/>
            </a:pPr>
            <a:r>
              <a:rPr lang="en-US" sz="1600" dirty="0" smtClean="0"/>
              <a:t>Base=pension</a:t>
            </a:r>
            <a:r>
              <a:rPr lang="en-US" sz="1600" baseline="0" dirty="0" smtClean="0"/>
              <a:t> holders only</a:t>
            </a:r>
            <a:endParaRPr lang="en-US" sz="1600" dirty="0"/>
          </a:p>
        </c:rich>
      </c:tx>
      <c:layout>
        <c:manualLayout>
          <c:xMode val="edge"/>
          <c:yMode val="edge"/>
          <c:x val="0.25808796022113228"/>
          <c:y val="7.1044777789276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643599900098735E-2"/>
          <c:y val="0.23881194591166874"/>
          <c:w val="0.94071280019980252"/>
          <c:h val="0.449920823831726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Two lowest quintiles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0.1045206633136001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A-4670-ADEF-EE325B6C40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Middle quintiles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###0%</c:formatCode>
                <c:ptCount val="1"/>
                <c:pt idx="0">
                  <c:v>0.39012399625397848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A-4670-ADEF-EE325B6C40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Two highest quintiles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###0%</c:formatCode>
                <c:ptCount val="1"/>
                <c:pt idx="0">
                  <c:v>0.50535534043242114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A-4670-ADEF-EE325B6C40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40526159"/>
        <c:axId val="1040520751"/>
      </c:barChart>
      <c:catAx>
        <c:axId val="1040526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0520751"/>
        <c:crosses val="autoZero"/>
        <c:auto val="1"/>
        <c:lblAlgn val="ctr"/>
        <c:lblOffset val="100"/>
        <c:noMultiLvlLbl val="0"/>
      </c:catAx>
      <c:valAx>
        <c:axId val="10405207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052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87784396602083"/>
          <c:y val="0.632911872908964"/>
          <c:w val="0.52771846346421014"/>
          <c:h val="0.32141648422650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Have they taken up pension?</a:t>
            </a:r>
          </a:p>
          <a:p>
            <a:pPr>
              <a:defRPr sz="1600"/>
            </a:pPr>
            <a:r>
              <a:rPr lang="en-US" sz="1600" b="0" dirty="0" smtClean="0"/>
              <a:t>Base=Pension</a:t>
            </a:r>
            <a:r>
              <a:rPr lang="en-US" sz="1600" b="0" baseline="0" dirty="0" smtClean="0"/>
              <a:t> holders only</a:t>
            </a:r>
            <a:endParaRPr lang="en-US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8037170477919975"/>
          <c:y val="0.13721583531556189"/>
          <c:w val="0.40084187888907058"/>
          <c:h val="0.8343719914806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Informal sector salaried</c:v>
                </c:pt>
                <c:pt idx="2">
                  <c:v>Service providers</c:v>
                </c:pt>
                <c:pt idx="3">
                  <c:v>Traders - non-agricultural</c:v>
                </c:pt>
                <c:pt idx="4">
                  <c:v>Piece work/casual labor</c:v>
                </c:pt>
                <c:pt idx="5">
                  <c:v>Dependents</c:v>
                </c:pt>
                <c:pt idx="6">
                  <c:v>Farmers and fishers</c:v>
                </c:pt>
                <c:pt idx="7">
                  <c:v>Pension</c:v>
                </c:pt>
                <c:pt idx="8">
                  <c:v>Formal sector salaried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0.01</c:v>
                </c:pt>
                <c:pt idx="1">
                  <c:v>1.9173743125813932E-2</c:v>
                </c:pt>
                <c:pt idx="2">
                  <c:v>2.5051691881904006E-2</c:v>
                </c:pt>
                <c:pt idx="3">
                  <c:v>2.9583704926269959E-2</c:v>
                </c:pt>
                <c:pt idx="4">
                  <c:v>4.376238389128799E-2</c:v>
                </c:pt>
                <c:pt idx="5">
                  <c:v>4.4441613959794644E-2</c:v>
                </c:pt>
                <c:pt idx="6">
                  <c:v>8.6794586918030131E-2</c:v>
                </c:pt>
                <c:pt idx="7">
                  <c:v>0.12067656138203489</c:v>
                </c:pt>
                <c:pt idx="8">
                  <c:v>0.62009214903733034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1-4D43-B8C9-693E11CA51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8027007"/>
        <c:axId val="568023263"/>
      </c:barChart>
      <c:catAx>
        <c:axId val="56802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023263"/>
        <c:crosses val="autoZero"/>
        <c:auto val="1"/>
        <c:lblAlgn val="ctr"/>
        <c:lblOffset val="100"/>
        <c:noMultiLvlLbl val="0"/>
      </c:catAx>
      <c:valAx>
        <c:axId val="568023263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56802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Market Share</a:t>
            </a:r>
            <a:endParaRPr lang="en-US" sz="1600" baseline="0" dirty="0" smtClean="0"/>
          </a:p>
          <a:p>
            <a:pPr>
              <a:defRPr sz="1600" b="1"/>
            </a:pPr>
            <a:r>
              <a:rPr lang="en-US" sz="1600" b="0" baseline="0" dirty="0" smtClean="0"/>
              <a:t>Base=Paying Pension Fund members only</a:t>
            </a:r>
            <a:endParaRPr lang="en-US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82298874581694"/>
          <c:y val="0.19614971387608732"/>
          <c:w val="0.58239323201066118"/>
          <c:h val="0.794896505194506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B-44A3-B58D-8A43690F78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B-44A3-B58D-8A43690F78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5C1-4622-8369-E6E8549FA6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C1-4622-8369-E6E8549FA6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5C1-4622-8369-E6E8549FA6B8}"/>
              </c:ext>
            </c:extLst>
          </c:dPt>
          <c:dLbls>
            <c:dLbl>
              <c:idx val="0"/>
              <c:layout>
                <c:manualLayout>
                  <c:x val="-0.17357392482320461"/>
                  <c:y val="0.119401442534765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4A3-B58D-8A43690F7805}"/>
                </c:ext>
              </c:extLst>
            </c:dLbl>
            <c:dLbl>
              <c:idx val="1"/>
              <c:layout>
                <c:manualLayout>
                  <c:x val="-5.1443556631837098E-2"/>
                  <c:y val="-0.112872606567484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B-44A3-B58D-8A43690F7805}"/>
                </c:ext>
              </c:extLst>
            </c:dLbl>
            <c:dLbl>
              <c:idx val="2"/>
              <c:layout>
                <c:manualLayout>
                  <c:x val="0.15593707907002505"/>
                  <c:y val="-7.17400004266051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C1-4622-8369-E6E8549FA6B8}"/>
                </c:ext>
              </c:extLst>
            </c:dLbl>
            <c:dLbl>
              <c:idx val="3"/>
              <c:layout>
                <c:manualLayout>
                  <c:x val="0.1227567389182191"/>
                  <c:y val="0.117195792454574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C1-4622-8369-E6E8549FA6B8}"/>
                </c:ext>
              </c:extLst>
            </c:dLbl>
            <c:dLbl>
              <c:idx val="4"/>
              <c:layout>
                <c:manualLayout>
                  <c:x val="6.0764499222661812E-2"/>
                  <c:y val="0.16031846072744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C1-4622-8369-E6E8549FA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NSSF</c:v>
                </c:pt>
                <c:pt idx="1">
                  <c:v>PSPF</c:v>
                </c:pt>
                <c:pt idx="2">
                  <c:v>PPF</c:v>
                </c:pt>
                <c:pt idx="3">
                  <c:v>LAPF</c:v>
                </c:pt>
                <c:pt idx="4">
                  <c:v>GEPF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0.32669260322622823</c:v>
                </c:pt>
                <c:pt idx="1">
                  <c:v>0.28792008261699836</c:v>
                </c:pt>
                <c:pt idx="2">
                  <c:v>0.17424028298983965</c:v>
                </c:pt>
                <c:pt idx="3">
                  <c:v>0.13017344715354218</c:v>
                </c:pt>
                <c:pt idx="4">
                  <c:v>8.0973584013391595E-2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FB-44A3-B58D-8A43690F78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What other services do</a:t>
            </a:r>
            <a:r>
              <a:rPr lang="en-US" sz="1600" b="1" baseline="0" dirty="0" smtClean="0"/>
              <a:t> pension holders utilize?</a:t>
            </a:r>
            <a:endParaRPr lang="en-US" sz="1600" b="1" dirty="0"/>
          </a:p>
          <a:p>
            <a:pPr>
              <a:defRPr sz="1600"/>
            </a:pPr>
            <a:r>
              <a:rPr lang="en-US" sz="1600" dirty="0" smtClean="0"/>
              <a:t>Base=pension holders</a:t>
            </a:r>
            <a:r>
              <a:rPr lang="en-US" sz="1600" baseline="0" dirty="0" smtClean="0"/>
              <a:t> only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Micro lenders/formal moneylenders</c:v>
                </c:pt>
                <c:pt idx="1">
                  <c:v>Fund managers (e.g. UTT, collective investment schemes etc.)</c:v>
                </c:pt>
                <c:pt idx="2">
                  <c:v>Informal moneylenders</c:v>
                </c:pt>
                <c:pt idx="3">
                  <c:v>Microfinance institutions</c:v>
                </c:pt>
                <c:pt idx="4">
                  <c:v>SACCOS</c:v>
                </c:pt>
                <c:pt idx="5">
                  <c:v>Savings group</c:v>
                </c:pt>
                <c:pt idx="6">
                  <c:v>Bank agents</c:v>
                </c:pt>
                <c:pt idx="7">
                  <c:v>Insurance services</c:v>
                </c:pt>
                <c:pt idx="8">
                  <c:v>Banks</c:v>
                </c:pt>
              </c:strCache>
            </c:strRef>
          </c:cat>
          <c:val>
            <c:numRef>
              <c:f>Sheet1!$B$2:$B$10</c:f>
              <c:numCache>
                <c:formatCode>####%</c:formatCode>
                <c:ptCount val="9"/>
                <c:pt idx="0">
                  <c:v>9.889556807766953E-3</c:v>
                </c:pt>
                <c:pt idx="1">
                  <c:v>1.6586662644530532E-2</c:v>
                </c:pt>
                <c:pt idx="2">
                  <c:v>3.7022018148313102E-2</c:v>
                </c:pt>
                <c:pt idx="3">
                  <c:v>3.7742295765104544E-2</c:v>
                </c:pt>
                <c:pt idx="4">
                  <c:v>0.16484284360583293</c:v>
                </c:pt>
                <c:pt idx="5">
                  <c:v>0.22909801078881817</c:v>
                </c:pt>
                <c:pt idx="6">
                  <c:v>0.30617784935295722</c:v>
                </c:pt>
                <c:pt idx="7">
                  <c:v>0.71227889393665689</c:v>
                </c:pt>
                <c:pt idx="8">
                  <c:v>0.93499718554228495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B-4BBF-9CEF-2A7810CFFF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8027007"/>
        <c:axId val="568023263"/>
      </c:barChart>
      <c:catAx>
        <c:axId val="56802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023263"/>
        <c:crosses val="autoZero"/>
        <c:auto val="1"/>
        <c:lblAlgn val="ctr"/>
        <c:lblOffset val="100"/>
        <c:noMultiLvlLbl val="0"/>
      </c:catAx>
      <c:valAx>
        <c:axId val="568023263"/>
        <c:scaling>
          <c:orientation val="minMax"/>
        </c:scaling>
        <c:delete val="1"/>
        <c:axPos val="b"/>
        <c:numFmt formatCode="####%" sourceLinked="1"/>
        <c:majorTickMark val="none"/>
        <c:minorTickMark val="none"/>
        <c:tickLblPos val="nextTo"/>
        <c:crossAx val="56802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Why don’t you have</a:t>
            </a:r>
            <a:r>
              <a:rPr lang="en-US" sz="1600" b="1" baseline="0" dirty="0" smtClean="0"/>
              <a:t> pension?</a:t>
            </a:r>
            <a:endParaRPr lang="en-US" sz="1600" b="1" dirty="0"/>
          </a:p>
          <a:p>
            <a:pPr>
              <a:defRPr sz="1600"/>
            </a:pPr>
            <a:r>
              <a:rPr lang="en-US" sz="1600" dirty="0"/>
              <a:t>Base=Those </a:t>
            </a:r>
            <a:r>
              <a:rPr lang="en-US" sz="1600" dirty="0" smtClean="0"/>
              <a:t>without </a:t>
            </a:r>
            <a:r>
              <a:rPr lang="en-US" sz="1600" dirty="0"/>
              <a:t>Pension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Have other ways of getting money when I’m old</c:v>
                </c:pt>
                <c:pt idx="2">
                  <c:v>Don’t know how to get it</c:v>
                </c:pt>
                <c:pt idx="3">
                  <c:v>Don’t know where to get it</c:v>
                </c:pt>
                <c:pt idx="4">
                  <c:v>No specific reason</c:v>
                </c:pt>
                <c:pt idx="5">
                  <c:v>Not employed in the formal sector</c:v>
                </c:pt>
                <c:pt idx="6">
                  <c:v>Have never thought about it</c:v>
                </c:pt>
                <c:pt idx="7">
                  <c:v>Not employed/Don’t have a job</c:v>
                </c:pt>
                <c:pt idx="8">
                  <c:v>Don’t know what pensions are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0.03</c:v>
                </c:pt>
                <c:pt idx="1">
                  <c:v>0.01</c:v>
                </c:pt>
                <c:pt idx="2">
                  <c:v>0.03</c:v>
                </c:pt>
                <c:pt idx="3">
                  <c:v>0.04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0.1</c:v>
                </c:pt>
                <c:pt idx="7">
                  <c:v>0.16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1-4D43-B8C9-693E11CA51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8027007"/>
        <c:axId val="568023263"/>
      </c:barChart>
      <c:catAx>
        <c:axId val="56802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023263"/>
        <c:crosses val="autoZero"/>
        <c:auto val="1"/>
        <c:lblAlgn val="ctr"/>
        <c:lblOffset val="100"/>
        <c:noMultiLvlLbl val="0"/>
      </c:catAx>
      <c:valAx>
        <c:axId val="5680232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802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dirty="0" smtClean="0"/>
              <a:t>How do Tanzanians</a:t>
            </a:r>
            <a:r>
              <a:rPr lang="en-US" sz="1600" b="1" baseline="0" dirty="0" smtClean="0"/>
              <a:t> aged 55 and below plan for retirement?</a:t>
            </a:r>
          </a:p>
          <a:p>
            <a:pPr algn="ctr">
              <a:defRPr sz="1600"/>
            </a:pPr>
            <a:r>
              <a:rPr lang="en-US" sz="1600" b="0" baseline="0" dirty="0" smtClean="0"/>
              <a:t>Base=Those below 55 years</a:t>
            </a:r>
            <a:endParaRPr lang="en-GB" sz="1600" b="0" dirty="0" smtClean="0"/>
          </a:p>
        </c:rich>
      </c:tx>
      <c:layout>
        <c:manualLayout>
          <c:xMode val="edge"/>
          <c:yMode val="edge"/>
          <c:x val="0.18217927805061668"/>
          <c:y val="3.20280217061139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6340070798992455"/>
          <c:y val="0.13229220877003944"/>
          <c:w val="0.45459374281408466"/>
          <c:h val="0.784777581244309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Have no plans/Have not yet thought about it</c:v>
                </c:pt>
                <c:pt idx="1">
                  <c:v>Farming/agriculture/livestock</c:v>
                </c:pt>
                <c:pt idx="2">
                  <c:v>Savings</c:v>
                </c:pt>
                <c:pt idx="3">
                  <c:v>Children will take care</c:v>
                </c:pt>
                <c:pt idx="4">
                  <c:v>Own business</c:v>
                </c:pt>
                <c:pt idx="5">
                  <c:v>Land/property/rental income</c:v>
                </c:pt>
                <c:pt idx="6">
                  <c:v>Money from friends/relatives</c:v>
                </c:pt>
                <c:pt idx="7">
                  <c:v>Pension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0.23656974899997316</c:v>
                </c:pt>
                <c:pt idx="1">
                  <c:v>0.18746561058148395</c:v>
                </c:pt>
                <c:pt idx="2">
                  <c:v>0.18430532180041953</c:v>
                </c:pt>
                <c:pt idx="3">
                  <c:v>0.1782043127500986</c:v>
                </c:pt>
                <c:pt idx="4">
                  <c:v>8.6189071690612296E-2</c:v>
                </c:pt>
                <c:pt idx="5">
                  <c:v>7.0000000000000007E-2</c:v>
                </c:pt>
                <c:pt idx="6">
                  <c:v>2.4616804934948177E-2</c:v>
                </c:pt>
                <c:pt idx="7">
                  <c:v>2.0187852141213377E-2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6-41FE-970F-DF45AE73F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07086680"/>
        <c:axId val="407087072"/>
      </c:barChart>
      <c:catAx>
        <c:axId val="407086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7087072"/>
        <c:crosses val="autoZero"/>
        <c:auto val="1"/>
        <c:lblAlgn val="ctr"/>
        <c:lblOffset val="100"/>
        <c:noMultiLvlLbl val="0"/>
      </c:catAx>
      <c:valAx>
        <c:axId val="407087072"/>
        <c:scaling>
          <c:orientation val="minMax"/>
          <c:max val="0.5"/>
        </c:scaling>
        <c:delete val="1"/>
        <c:axPos val="t"/>
        <c:numFmt formatCode="0%" sourceLinked="1"/>
        <c:majorTickMark val="none"/>
        <c:minorTickMark val="none"/>
        <c:tickLblPos val="nextTo"/>
        <c:crossAx val="407086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dirty="0" smtClean="0"/>
              <a:t>Through which activities are people</a:t>
            </a:r>
            <a:r>
              <a:rPr lang="en-US" sz="1600" b="1" baseline="0" dirty="0" smtClean="0"/>
              <a:t> 55 years or older currently receive money to cover their expenses?</a:t>
            </a:r>
          </a:p>
          <a:p>
            <a:pPr algn="ctr">
              <a:defRPr sz="1600"/>
            </a:pPr>
            <a:r>
              <a:rPr lang="en-US" sz="1600" b="0" baseline="0" dirty="0" smtClean="0"/>
              <a:t>Base=Those 55 years or older</a:t>
            </a:r>
            <a:endParaRPr lang="en-GB" sz="1600" b="0" dirty="0" smtClean="0"/>
          </a:p>
        </c:rich>
      </c:tx>
      <c:layout>
        <c:manualLayout>
          <c:xMode val="edge"/>
          <c:yMode val="edge"/>
          <c:x val="0.18217927805061668"/>
          <c:y val="3.20280217061139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6340070798992455"/>
          <c:y val="0.21156446449484614"/>
          <c:w val="0.45459374281408466"/>
          <c:h val="0.7055053255195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Farmers and fishers</c:v>
                </c:pt>
                <c:pt idx="1">
                  <c:v>Dependents</c:v>
                </c:pt>
                <c:pt idx="2">
                  <c:v>Piece work/casual labor</c:v>
                </c:pt>
                <c:pt idx="3">
                  <c:v>Traders - non-agricultural</c:v>
                </c:pt>
                <c:pt idx="4">
                  <c:v>Pension</c:v>
                </c:pt>
                <c:pt idx="5">
                  <c:v>Welfare</c:v>
                </c:pt>
                <c:pt idx="6">
                  <c:v>Formal sector salaried</c:v>
                </c:pt>
                <c:pt idx="7">
                  <c:v>Service providers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0.4979502699824897</c:v>
                </c:pt>
                <c:pt idx="1">
                  <c:v>0.18407128236366327</c:v>
                </c:pt>
                <c:pt idx="2">
                  <c:v>0.11965032109320836</c:v>
                </c:pt>
                <c:pt idx="3">
                  <c:v>5.2813483452615495E-2</c:v>
                </c:pt>
                <c:pt idx="4">
                  <c:v>3.160821572635969E-2</c:v>
                </c:pt>
                <c:pt idx="5">
                  <c:v>3.0222028688415375E-2</c:v>
                </c:pt>
                <c:pt idx="6">
                  <c:v>2.7482282712212397E-2</c:v>
                </c:pt>
                <c:pt idx="7">
                  <c:v>2.0248879536902197E-2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3-4D74-9E43-C77D04CCBD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07086680"/>
        <c:axId val="407087072"/>
      </c:barChart>
      <c:catAx>
        <c:axId val="407086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7087072"/>
        <c:crosses val="autoZero"/>
        <c:auto val="1"/>
        <c:lblAlgn val="ctr"/>
        <c:lblOffset val="100"/>
        <c:noMultiLvlLbl val="0"/>
      </c:catAx>
      <c:valAx>
        <c:axId val="407087072"/>
        <c:scaling>
          <c:orientation val="minMax"/>
          <c:max val="0.5"/>
        </c:scaling>
        <c:delete val="1"/>
        <c:axPos val="t"/>
        <c:numFmt formatCode="###0%" sourceLinked="1"/>
        <c:majorTickMark val="none"/>
        <c:minorTickMark val="none"/>
        <c:tickLblPos val="nextTo"/>
        <c:crossAx val="407086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dirty="0" smtClean="0"/>
              <a:t>Why don’t you have a pension?</a:t>
            </a:r>
            <a:endParaRPr lang="en-US" sz="1600" b="1" baseline="0" dirty="0" smtClean="0"/>
          </a:p>
          <a:p>
            <a:pPr algn="ctr">
              <a:defRPr sz="1600"/>
            </a:pPr>
            <a:r>
              <a:rPr lang="en-US" sz="1600" b="0" baseline="0" dirty="0" smtClean="0"/>
              <a:t>Base=Those formally employed</a:t>
            </a:r>
            <a:endParaRPr lang="en-GB" sz="1600" b="0" dirty="0" smtClean="0"/>
          </a:p>
        </c:rich>
      </c:tx>
      <c:layout>
        <c:manualLayout>
          <c:xMode val="edge"/>
          <c:yMode val="edge"/>
          <c:x val="0.34675374150235561"/>
          <c:y val="2.9550761942139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6340070798992455"/>
          <c:y val="0.21156446449484614"/>
          <c:w val="0.45459374281408466"/>
          <c:h val="0.7055053255195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Don’t know what pensions are</c:v>
                </c:pt>
                <c:pt idx="1">
                  <c:v>Was not offered by employer</c:v>
                </c:pt>
                <c:pt idx="2">
                  <c:v>Have never thought about it</c:v>
                </c:pt>
                <c:pt idx="3">
                  <c:v>No specific reason</c:v>
                </c:pt>
                <c:pt idx="4">
                  <c:v>Don’t know where/how to get it</c:v>
                </c:pt>
                <c:pt idx="5">
                  <c:v>Have other ways of getting money when I’m old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0.23815808826110238</c:v>
                </c:pt>
                <c:pt idx="1">
                  <c:v>0.21854714188022606</c:v>
                </c:pt>
                <c:pt idx="2">
                  <c:v>0.18954338421039399</c:v>
                </c:pt>
                <c:pt idx="3">
                  <c:v>0.14100868418903023</c:v>
                </c:pt>
                <c:pt idx="4">
                  <c:v>0.11</c:v>
                </c:pt>
                <c:pt idx="5">
                  <c:v>7.238475282136507E-2</c:v>
                </c:pt>
                <c:pt idx="6">
                  <c:v>3.1341387503380454E-2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3-4D74-9E43-C77D04CCBD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07086680"/>
        <c:axId val="407087072"/>
      </c:barChart>
      <c:catAx>
        <c:axId val="407086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7087072"/>
        <c:crosses val="autoZero"/>
        <c:auto val="1"/>
        <c:lblAlgn val="ctr"/>
        <c:lblOffset val="100"/>
        <c:noMultiLvlLbl val="0"/>
      </c:catAx>
      <c:valAx>
        <c:axId val="407087072"/>
        <c:scaling>
          <c:orientation val="minMax"/>
          <c:max val="0.5"/>
        </c:scaling>
        <c:delete val="1"/>
        <c:axPos val="t"/>
        <c:numFmt formatCode="###0%" sourceLinked="1"/>
        <c:majorTickMark val="none"/>
        <c:minorTickMark val="none"/>
        <c:tickLblPos val="nextTo"/>
        <c:crossAx val="407086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0.76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C-4CCB-805E-9E8C7A691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0.236208161783935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C-4CCB-805E-9E8C7A6918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92158944"/>
        <c:axId val="392160120"/>
      </c:barChart>
      <c:catAx>
        <c:axId val="3921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2160120"/>
        <c:crosses val="autoZero"/>
        <c:auto val="1"/>
        <c:lblAlgn val="ctr"/>
        <c:lblOffset val="100"/>
        <c:noMultiLvlLbl val="0"/>
      </c:catAx>
      <c:valAx>
        <c:axId val="392160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15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adults with health insurance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16 to 24 yrs</c:v>
                </c:pt>
                <c:pt idx="1">
                  <c:v>25 to 34 yrs</c:v>
                </c:pt>
                <c:pt idx="2">
                  <c:v>35 to 44 yrs</c:v>
                </c:pt>
                <c:pt idx="3">
                  <c:v>45 to 54 yrs</c:v>
                </c:pt>
                <c:pt idx="4">
                  <c:v>55 to 64 yrs</c:v>
                </c:pt>
                <c:pt idx="5">
                  <c:v>Older than 64 yrs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0.18878520754660247</c:v>
                </c:pt>
                <c:pt idx="1">
                  <c:v>0.2516794165134878</c:v>
                </c:pt>
                <c:pt idx="2">
                  <c:v>0.18478252218909633</c:v>
                </c:pt>
                <c:pt idx="3">
                  <c:v>0.16165393562321748</c:v>
                </c:pt>
                <c:pt idx="4">
                  <c:v>9.7588133348946601E-2</c:v>
                </c:pt>
                <c:pt idx="5">
                  <c:v>0.11551078477864934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9-4265-A6E2-FDCC247C0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adults with other insurance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16 to 24 yrs</c:v>
                </c:pt>
                <c:pt idx="1">
                  <c:v>25 to 34 yrs</c:v>
                </c:pt>
                <c:pt idx="2">
                  <c:v>35 to 44 yrs</c:v>
                </c:pt>
                <c:pt idx="3">
                  <c:v>45 to 54 yrs</c:v>
                </c:pt>
                <c:pt idx="4">
                  <c:v>55 to 64 yrs</c:v>
                </c:pt>
                <c:pt idx="5">
                  <c:v>Older than 64 yrs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2.4656780430775391E-2</c:v>
                </c:pt>
                <c:pt idx="1">
                  <c:v>0.22633411891137248</c:v>
                </c:pt>
                <c:pt idx="2">
                  <c:v>0.31640029468313946</c:v>
                </c:pt>
                <c:pt idx="3">
                  <c:v>0.26185639767444896</c:v>
                </c:pt>
                <c:pt idx="4">
                  <c:v>0.13940585188333302</c:v>
                </c:pt>
                <c:pt idx="5">
                  <c:v>3.1346556416930668E-2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9-4265-A6E2-FDCC247C01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adults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16 to 24 yrs</c:v>
                </c:pt>
                <c:pt idx="1">
                  <c:v>25 to 34 yrs</c:v>
                </c:pt>
                <c:pt idx="2">
                  <c:v>35 to 44 yrs</c:v>
                </c:pt>
                <c:pt idx="3">
                  <c:v>45 to 54 yrs</c:v>
                </c:pt>
                <c:pt idx="4">
                  <c:v>55 to 64 yrs</c:v>
                </c:pt>
                <c:pt idx="5">
                  <c:v>Older than 64 yrs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0.26</c:v>
                </c:pt>
                <c:pt idx="1">
                  <c:v>0.26</c:v>
                </c:pt>
                <c:pt idx="2">
                  <c:v>0.19</c:v>
                </c:pt>
                <c:pt idx="3">
                  <c:v>0.14000000000000001</c:v>
                </c:pt>
                <c:pt idx="4">
                  <c:v>7.0000000000000007E-2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9-4265-A6E2-FDCC247C01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-27"/>
        <c:axId val="392162080"/>
        <c:axId val="391576296"/>
      </c:barChart>
      <c:catAx>
        <c:axId val="39216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1576296"/>
        <c:crosses val="autoZero"/>
        <c:auto val="1"/>
        <c:lblAlgn val="ctr"/>
        <c:lblOffset val="100"/>
        <c:noMultiLvlLbl val="0"/>
      </c:catAx>
      <c:valAx>
        <c:axId val="391576296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39216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formal education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0.13621971323082729</c:v>
                </c:pt>
                <c:pt idx="1">
                  <c:v>9.1974814389903112E-2</c:v>
                </c:pt>
                <c:pt idx="2">
                  <c:v>0.14857234552485957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4-49E8-ACEB-C0BBD080F8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 levels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0.54458305851801014</c:v>
                </c:pt>
                <c:pt idx="1">
                  <c:v>0.21777605104202266</c:v>
                </c:pt>
                <c:pt idx="2">
                  <c:v>0.64007419938912213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4-49E8-ACEB-C0BBD080F8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Secondary levels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0.231765432079935</c:v>
                </c:pt>
                <c:pt idx="1">
                  <c:v>0.32207273898939426</c:v>
                </c:pt>
                <c:pt idx="2">
                  <c:v>0.18215683821299497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4-49E8-ACEB-C0BBD080F8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8.7295972389793169E-2</c:v>
                </c:pt>
                <c:pt idx="1">
                  <c:v>0.36817639557867998</c:v>
                </c:pt>
                <c:pt idx="2">
                  <c:v>2.8942714736638481E-2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4-49E8-ACEB-C0BBD080F8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91577472"/>
        <c:axId val="391577864"/>
      </c:barChart>
      <c:catAx>
        <c:axId val="3915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1577864"/>
        <c:crosses val="autoZero"/>
        <c:auto val="1"/>
        <c:lblAlgn val="ctr"/>
        <c:lblOffset val="100"/>
        <c:noMultiLvlLbl val="0"/>
      </c:catAx>
      <c:valAx>
        <c:axId val="391577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15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 dirty="0"/>
              <a:t>Wealth levels by progress out of poverty index (PPI)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Lowest 2 quintiles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0.4990079105132631</c:v>
                </c:pt>
                <c:pt idx="1">
                  <c:v>9.8991074132710855E-2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3-4607-A29B-FBFC2CDD2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Third quintile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0.26616322948747623</c:v>
                </c:pt>
                <c:pt idx="1">
                  <c:v>0.28037868843332081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3-4607-A29B-FBFC2CDD2F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Highest 2 quintiles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health insurance</c:v>
                </c:pt>
                <c:pt idx="1">
                  <c:v>Adults with other insurance</c:v>
                </c:pt>
                <c:pt idx="2">
                  <c:v>All adults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0.2348288599992607</c:v>
                </c:pt>
                <c:pt idx="1">
                  <c:v>0.6206302374339685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3-4607-A29B-FBFC2CDD2F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91578256"/>
        <c:axId val="391573944"/>
      </c:barChart>
      <c:catAx>
        <c:axId val="3915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91573944"/>
        <c:crosses val="autoZero"/>
        <c:auto val="1"/>
        <c:lblAlgn val="ctr"/>
        <c:lblOffset val="100"/>
        <c:noMultiLvlLbl val="0"/>
      </c:catAx>
      <c:valAx>
        <c:axId val="391573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157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 dirty="0" smtClean="0"/>
              <a:t>Main income generating activities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280883432237197"/>
          <c:y val="8.7226550193263197E-2"/>
          <c:w val="0.65719116567762803"/>
          <c:h val="0.80725480299915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with health insurance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Formal sector salaried</c:v>
                </c:pt>
                <c:pt idx="1">
                  <c:v>Informal sector salaried</c:v>
                </c:pt>
                <c:pt idx="2">
                  <c:v>Farmers and fishers</c:v>
                </c:pt>
                <c:pt idx="3">
                  <c:v>Business Owners</c:v>
                </c:pt>
                <c:pt idx="4">
                  <c:v>Piece workers/casual labourers</c:v>
                </c:pt>
                <c:pt idx="5">
                  <c:v>Dependents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0.12877181600059809</c:v>
                </c:pt>
                <c:pt idx="1">
                  <c:v>8.3638316697925638E-3</c:v>
                </c:pt>
                <c:pt idx="2">
                  <c:v>0.43234682464688179</c:v>
                </c:pt>
                <c:pt idx="3">
                  <c:v>0.09</c:v>
                </c:pt>
                <c:pt idx="4">
                  <c:v>0.13254845609703694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7-4294-8A97-1C8D0C8147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Adults with other insurance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Formal sector salaried</c:v>
                </c:pt>
                <c:pt idx="1">
                  <c:v>Informal sector salaried</c:v>
                </c:pt>
                <c:pt idx="2">
                  <c:v>Farmers and fishers</c:v>
                </c:pt>
                <c:pt idx="3">
                  <c:v>Business Owners</c:v>
                </c:pt>
                <c:pt idx="4">
                  <c:v>Piece workers/casual labourers</c:v>
                </c:pt>
                <c:pt idx="5">
                  <c:v>Dependents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0.38673737195770874</c:v>
                </c:pt>
                <c:pt idx="1">
                  <c:v>6.2298824696878866E-3</c:v>
                </c:pt>
                <c:pt idx="2">
                  <c:v>0.2334092304597708</c:v>
                </c:pt>
                <c:pt idx="3">
                  <c:v>0.21</c:v>
                </c:pt>
                <c:pt idx="4">
                  <c:v>0.04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7-4294-8A97-1C8D0C8147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adults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Formal sector salaried</c:v>
                </c:pt>
                <c:pt idx="1">
                  <c:v>Informal sector salaried</c:v>
                </c:pt>
                <c:pt idx="2">
                  <c:v>Farmers and fishers</c:v>
                </c:pt>
                <c:pt idx="3">
                  <c:v>Business Owners</c:v>
                </c:pt>
                <c:pt idx="4">
                  <c:v>Piece workers/casual labourers</c:v>
                </c:pt>
                <c:pt idx="5">
                  <c:v>Dependents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3.9849227886689723E-2</c:v>
                </c:pt>
                <c:pt idx="1">
                  <c:v>1.8983427685830587E-2</c:v>
                </c:pt>
                <c:pt idx="2">
                  <c:v>0.40613348892547252</c:v>
                </c:pt>
                <c:pt idx="3">
                  <c:v>0.14000000000000001</c:v>
                </c:pt>
                <c:pt idx="4">
                  <c:v>0.19807205663561522</c:v>
                </c:pt>
                <c:pt idx="5">
                  <c:v>0.1824792034999331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7-4294-8A97-1C8D0C8147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321117640"/>
        <c:axId val="321118032"/>
      </c:barChart>
      <c:catAx>
        <c:axId val="321117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1118032"/>
        <c:crosses val="autoZero"/>
        <c:auto val="1"/>
        <c:lblAlgn val="ctr"/>
        <c:lblOffset val="100"/>
        <c:noMultiLvlLbl val="0"/>
      </c:catAx>
      <c:valAx>
        <c:axId val="321118032"/>
        <c:scaling>
          <c:orientation val="minMax"/>
          <c:max val="0.70000000000000007"/>
        </c:scaling>
        <c:delete val="1"/>
        <c:axPos val="t"/>
        <c:numFmt formatCode="0%" sourceLinked="1"/>
        <c:majorTickMark val="none"/>
        <c:minorTickMark val="none"/>
        <c:tickLblPos val="nextTo"/>
        <c:crossAx val="32111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0883432237197"/>
          <c:y val="0"/>
          <c:w val="0.65260403981609538"/>
          <c:h val="0.89448142609828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with health insurance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Access to mobile phone</c:v>
                </c:pt>
                <c:pt idx="1">
                  <c:v>HH member owns mobile phone</c:v>
                </c:pt>
                <c:pt idx="2">
                  <c:v>Personally owns mobile phone</c:v>
                </c:pt>
                <c:pt idx="3">
                  <c:v>Internet access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0.97082796906066626</c:v>
                </c:pt>
                <c:pt idx="1">
                  <c:v>0.84281163389949088</c:v>
                </c:pt>
                <c:pt idx="2">
                  <c:v>0.7224453190181046</c:v>
                </c:pt>
                <c:pt idx="3">
                  <c:v>0.36451869176513024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A-42C7-B961-E5E7B08CBF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Adults with other insurance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Access to mobile phone</c:v>
                </c:pt>
                <c:pt idx="1">
                  <c:v>HH member owns mobile phone</c:v>
                </c:pt>
                <c:pt idx="2">
                  <c:v>Personally owns mobile phone</c:v>
                </c:pt>
                <c:pt idx="3">
                  <c:v>Internet access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0.99599820742869438</c:v>
                </c:pt>
                <c:pt idx="1">
                  <c:v>0.98616974329987916</c:v>
                </c:pt>
                <c:pt idx="2">
                  <c:v>0.97555786988678661</c:v>
                </c:pt>
                <c:pt idx="3">
                  <c:v>0.65541037368743793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A-42C7-B961-E5E7B08CBF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insured adults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Access to mobile phone</c:v>
                </c:pt>
                <c:pt idx="1">
                  <c:v>HH member owns mobile phone</c:v>
                </c:pt>
                <c:pt idx="2">
                  <c:v>Personally owns mobile phone</c:v>
                </c:pt>
                <c:pt idx="3">
                  <c:v>Internet access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0.93</c:v>
                </c:pt>
                <c:pt idx="1">
                  <c:v>0.8</c:v>
                </c:pt>
                <c:pt idx="2">
                  <c:v>0.63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A-42C7-B961-E5E7B08CBF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62806072"/>
        <c:axId val="462802544"/>
      </c:barChart>
      <c:catAx>
        <c:axId val="462806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2802544"/>
        <c:crosses val="autoZero"/>
        <c:auto val="1"/>
        <c:lblAlgn val="ctr"/>
        <c:lblOffset val="100"/>
        <c:noMultiLvlLbl val="0"/>
      </c:catAx>
      <c:valAx>
        <c:axId val="462802544"/>
        <c:scaling>
          <c:orientation val="minMax"/>
          <c:max val="1.1000000000000001"/>
        </c:scaling>
        <c:delete val="1"/>
        <c:axPos val="t"/>
        <c:numFmt formatCode="0%" sourceLinked="1"/>
        <c:majorTickMark val="out"/>
        <c:minorTickMark val="none"/>
        <c:tickLblPos val="nextTo"/>
        <c:crossAx val="46280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E288FC7-2E16-4CD2-B1ED-36B1660763F2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A75FC42-45A4-42A5-B0FC-741434C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6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04F10C0-FDC0-4CA0-9998-4C679E511334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A7B56DE-868D-4B69-9F1F-6C0D26EA6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15% (4 million) of adults 16 years or older have health insurance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1% (374 000) adults have other insurance</a:t>
            </a:r>
          </a:p>
          <a:p>
            <a:r>
              <a:rPr lang="en-US" baseline="0" dirty="0" smtClean="0"/>
              <a:t>Insurance significantly skewed towards heath insurance</a:t>
            </a:r>
          </a:p>
        </p:txBody>
      </p:sp>
    </p:spTree>
    <p:extLst>
      <p:ext uri="{BB962C8B-B14F-4D97-AF65-F5344CB8AC3E}">
        <p14:creationId xmlns:p14="http://schemas.microsoft.com/office/powerpoint/2010/main" val="306522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 profile of</a:t>
            </a:r>
            <a:r>
              <a:rPr lang="en-US" baseline="0" dirty="0" smtClean="0"/>
              <a:t> MFI/micro lender clients similar to that of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3062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Most insured adults have insurance services in their own name (85%) </a:t>
            </a:r>
          </a:p>
          <a:p>
            <a:pPr marL="346672" lvl="2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Insurance service ownership (i.e. have insurance in own name) is significantly skewed towards adults with other formal insurance (i.e. other than health insurance)</a:t>
            </a:r>
          </a:p>
          <a:p>
            <a:pPr marL="346672" lvl="1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346672" lvl="1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98702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b="0" baseline="0" dirty="0" smtClean="0"/>
              <a:t>Health insurance policies significantly skewed towards getting it from a hospital/health centre</a:t>
            </a:r>
          </a:p>
          <a:p>
            <a:pPr marL="0" lvl="1"/>
            <a:r>
              <a:rPr lang="en-US" b="0" baseline="0" dirty="0" smtClean="0"/>
              <a:t>Other insurance policies significantly skewed towards getting it through a broker/agent or employer</a:t>
            </a:r>
          </a:p>
        </p:txBody>
      </p:sp>
    </p:spTree>
    <p:extLst>
      <p:ext uri="{BB962C8B-B14F-4D97-AF65-F5344CB8AC3E}">
        <p14:creationId xmlns:p14="http://schemas.microsoft.com/office/powerpoint/2010/main" val="132021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0957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05018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Adults with health insurance are significantly more likely to have used it/claimed more recently</a:t>
            </a:r>
          </a:p>
          <a:p>
            <a:pPr marL="0" lvl="1"/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3824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 profile of</a:t>
            </a:r>
            <a:r>
              <a:rPr lang="en-US" baseline="0" dirty="0" smtClean="0"/>
              <a:t> MFI/micro lender clients similar to that of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Insured adults are significantly less likely to have unforeseen medical expenses</a:t>
            </a:r>
          </a:p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Large unforeseen expenses mostly relate to medical/illness and death/funeral which are INSUREABLE</a:t>
            </a:r>
          </a:p>
          <a:p>
            <a:pPr marL="346672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2862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Insured adults significantly more likely than other adults to use savings to cope with unexpected expenses</a:t>
            </a:r>
          </a:p>
        </p:txBody>
      </p:sp>
    </p:spTree>
    <p:extLst>
      <p:ext uri="{BB962C8B-B14F-4D97-AF65-F5344CB8AC3E}">
        <p14:creationId xmlns:p14="http://schemas.microsoft.com/office/powerpoint/2010/main" val="19124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 profile of</a:t>
            </a:r>
            <a:r>
              <a:rPr lang="en-US" baseline="0" dirty="0" smtClean="0"/>
              <a:t> MFI/micro lender clients similar to that of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68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7905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1758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56629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13% of adults have access to informal insurance through SACCO or SG membership</a:t>
            </a:r>
          </a:p>
          <a:p>
            <a:pPr marL="346672" lvl="1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Uptake of informal insurance is skewed towards the formally insured (18%) whilst 12% of adults who don’t have formal insurance have access to informal insurance</a:t>
            </a:r>
          </a:p>
          <a:p>
            <a:pPr marL="346672" lvl="1" indent="-346672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7210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4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Barriers slightly skewed towards demand side – predominantly related to financial literacy</a:t>
            </a:r>
          </a:p>
          <a:p>
            <a:pPr marL="346672" lvl="4" indent="-346672">
              <a:buFont typeface="Arial" panose="020B0604020202020204" pitchFamily="34" charset="0"/>
              <a:buChar char="•"/>
            </a:pPr>
            <a:r>
              <a:rPr lang="en-US" b="0" baseline="0" dirty="0" smtClean="0"/>
              <a:t>Uninsured significantly less likely to understand how non-health insurance works</a:t>
            </a:r>
          </a:p>
        </p:txBody>
      </p:sp>
    </p:spTree>
    <p:extLst>
      <p:ext uri="{BB962C8B-B14F-4D97-AF65-F5344CB8AC3E}">
        <p14:creationId xmlns:p14="http://schemas.microsoft.com/office/powerpoint/2010/main" val="16872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Health insurance not gender skewed but other insurance is significantly skewed towards male adults</a:t>
            </a:r>
          </a:p>
        </p:txBody>
      </p:sp>
    </p:spTree>
    <p:extLst>
      <p:ext uri="{BB962C8B-B14F-4D97-AF65-F5344CB8AC3E}">
        <p14:creationId xmlns:p14="http://schemas.microsoft.com/office/powerpoint/2010/main" val="213831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youth (16-24) is significantly less likely to have insurance </a:t>
            </a:r>
          </a:p>
          <a:p>
            <a:r>
              <a:rPr lang="en-US" baseline="0" dirty="0" smtClean="0"/>
              <a:t>	 - insured youth significantly more likely to have health insurance than other insurance</a:t>
            </a:r>
          </a:p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baseline="0" dirty="0" smtClean="0"/>
              <a:t>Health insurance is significantly skewed towards adults older than 55</a:t>
            </a:r>
          </a:p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baseline="0" dirty="0" smtClean="0"/>
              <a:t>Other insurance is skewed towards 25-64 year aged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1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Insurance is skewed towards adults having achieved secondary /higher levels of education</a:t>
            </a:r>
          </a:p>
          <a:p>
            <a:r>
              <a:rPr lang="en-US" baseline="0" dirty="0" smtClean="0"/>
              <a:t>Those with other insurance (i.e. non-health) are significantly more likely than adults with health insurance and adults in general to have achieved tertiary levels of education</a:t>
            </a:r>
          </a:p>
        </p:txBody>
      </p:sp>
    </p:spTree>
    <p:extLst>
      <p:ext uri="{BB962C8B-B14F-4D97-AF65-F5344CB8AC3E}">
        <p14:creationId xmlns:p14="http://schemas.microsoft.com/office/powerpoint/2010/main" val="148728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  <a:sym typeface="Helvetica Neue"/>
              </a:rPr>
              <a:t>There is a significant difference between the PPI distribution of insured adults and the national adult PPI distribution</a:t>
            </a:r>
          </a:p>
          <a:p>
            <a:pPr marL="0" lvl="2"/>
            <a:r>
              <a:rPr lang="en-US" kern="1200" baseline="0" dirty="0" smtClean="0">
                <a:solidFill>
                  <a:schemeClr val="tx1"/>
                </a:solidFill>
                <a:effectLst/>
                <a:latin typeface="Helvetica Neue"/>
                <a:sym typeface="Helvetica Neue"/>
              </a:rPr>
              <a:t>          - adults with health insurance are significantly less likely to be in the lowest 2 PPI quintiles and more likely to be in the highest 2 quintiles</a:t>
            </a:r>
          </a:p>
          <a:p>
            <a:pPr marL="0" lvl="2" defTabSz="462229">
              <a:lnSpc>
                <a:spcPct val="117999"/>
              </a:lnSpc>
              <a:defRPr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Helvetica Neue"/>
                <a:sym typeface="Helvetica Neue"/>
              </a:rPr>
              <a:t>          - this tendency is significantly more pronounced amongst adults with other insurance</a:t>
            </a:r>
          </a:p>
        </p:txBody>
      </p:sp>
    </p:spTree>
    <p:extLst>
      <p:ext uri="{BB962C8B-B14F-4D97-AF65-F5344CB8AC3E}">
        <p14:creationId xmlns:p14="http://schemas.microsoft.com/office/powerpoint/2010/main" val="60462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dirty="0" smtClean="0"/>
              <a:t>Health insurance significantly skewed towards farmers/fishers</a:t>
            </a:r>
          </a:p>
          <a:p>
            <a:pPr marL="346672" indent="-346672">
              <a:buFont typeface="Arial" panose="020B0604020202020204" pitchFamily="34" charset="0"/>
              <a:buChar char="•"/>
            </a:pPr>
            <a:r>
              <a:rPr lang="en-US" dirty="0" smtClean="0"/>
              <a:t>Other insurance significantly skewed towards business owners and the formally employed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7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lnSpc>
                <a:spcPct val="117999"/>
              </a:lnSpc>
              <a:defRPr/>
            </a:pPr>
            <a:r>
              <a:rPr lang="en-US" dirty="0" smtClean="0"/>
              <a:t>Adults with insurance significantly</a:t>
            </a:r>
            <a:r>
              <a:rPr lang="en-US" baseline="0" dirty="0" smtClean="0"/>
              <a:t> more likely to be connected than adults in general</a:t>
            </a:r>
            <a:endParaRPr lang="en-US" dirty="0" smtClean="0"/>
          </a:p>
          <a:p>
            <a:pPr marL="346672" indent="-346672" defTabSz="462229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Adults with insurance significantly more likely to personally</a:t>
            </a:r>
            <a:r>
              <a:rPr lang="en-US" baseline="0" dirty="0" smtClean="0"/>
              <a:t> own a mobile phone than adults in general</a:t>
            </a:r>
          </a:p>
          <a:p>
            <a:pPr marL="346672" indent="-346672" defTabSz="462229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Adults with other insurance significantly more likely to personally</a:t>
            </a:r>
            <a:r>
              <a:rPr lang="en-US" baseline="0" dirty="0" smtClean="0"/>
              <a:t> own a mobile phone than those with health insurance and adults in general to personally own a mobile phone</a:t>
            </a:r>
          </a:p>
          <a:p>
            <a:pPr marL="346672" indent="-346672" defTabSz="462229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Adults with insurance significantly more likely to have access to the internet than other adults</a:t>
            </a:r>
          </a:p>
          <a:p>
            <a:pPr marL="0" lvl="1"/>
            <a:r>
              <a:rPr lang="en-US" baseline="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3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Health insurance not gender skewed but other insurance is significantly skewed towards male adults</a:t>
            </a:r>
          </a:p>
        </p:txBody>
      </p:sp>
    </p:spTree>
    <p:extLst>
      <p:ext uri="{BB962C8B-B14F-4D97-AF65-F5344CB8AC3E}">
        <p14:creationId xmlns:p14="http://schemas.microsoft.com/office/powerpoint/2010/main" val="299970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2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8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4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9551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2988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6853" y="6500813"/>
            <a:ext cx="301366" cy="297389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41438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91062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079136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525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87483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31864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9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925621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24317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715790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54827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48820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6853" y="6500813"/>
            <a:ext cx="301366" cy="297389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182219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305224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83753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418607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7908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5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843477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272106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018707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07932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972946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453441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6853" y="6500813"/>
            <a:ext cx="301366" cy="297389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168150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864448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09938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20044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78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95070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915159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0997985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188977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90245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758972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6853" y="6500813"/>
            <a:ext cx="301366" cy="297389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13321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292107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386068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569624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1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079025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811628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769969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963656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644270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358813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39119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6853" y="6500813"/>
            <a:ext cx="301366" cy="297389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85739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103138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5085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49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670521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127221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901618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876315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128166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30437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043778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9035B5-0B5C-4468-AC48-30A9D1A240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876C5-6AD0-47D5-8BC6-0E315E75CB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887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09378-4E89-4486-A6B3-3BDB4A219E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BAD4B-D848-4277-8703-89A4CE4B4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8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022E1-7147-47B8-A2E5-8783F764D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FC855-3B3B-426A-9B21-4164451C4F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72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9B5B52-B42F-4729-95DA-AA14906797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0E2003-942F-4D9B-B01D-1A8B3D5D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83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C2A8C-2A81-4BA0-BA20-6CF3D1D226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18CF5-A79B-49F8-A89F-F89A0AFD75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725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3D30B-2948-412B-98AA-7EB3CB5C0F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24340C-5906-4D93-BB5D-FD5DFC8C3D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527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ECF116-570F-4412-B3E3-BCE87931CF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12CB0-4504-4294-974A-B044138CC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144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DF453-CA6C-488B-A2B5-0DDDCB5D87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F129D-7BCE-495A-98DE-EF0107E7A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46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99A39-A846-4089-BDBC-ADE816EF0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7FBF5-75F0-4702-A686-ECC1A9AE8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73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9BD80-FDC1-44AE-A147-DC91DD90336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B13F7-B157-4E82-B3DB-F9F21D88E2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085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03BE6-7397-4CE4-B84F-195706103C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D1B3E7-1F8D-453D-B4C7-FFDD842EA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16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3321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9035B5-0B5C-4468-AC48-30A9D1A240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876C5-6AD0-47D5-8BC6-0E315E75CB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0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77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09378-4E89-4486-A6B3-3BDB4A219E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BAD4B-D848-4277-8703-89A4CE4B4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184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022E1-7147-47B8-A2E5-8783F764D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FC855-3B3B-426A-9B21-4164451C4F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608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9B5B52-B42F-4729-95DA-AA14906797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0E2003-942F-4D9B-B01D-1A8B3D5D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79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C2A8C-2A81-4BA0-BA20-6CF3D1D226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18CF5-A79B-49F8-A89F-F89A0AFD75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95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3D30B-2948-412B-98AA-7EB3CB5C0F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24340C-5906-4D93-BB5D-FD5DFC8C3D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1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ECF116-570F-4412-B3E3-BCE87931CF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12CB0-4504-4294-974A-B044138CC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100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DF453-CA6C-488B-A2B5-0DDDCB5D87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F129D-7BCE-495A-98DE-EF0107E7A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91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99A39-A846-4089-BDBC-ADE816EF0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7FBF5-75F0-4702-A686-ECC1A9AE8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97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9BD80-FDC1-44AE-A147-DC91DD90336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B13F7-B157-4E82-B3DB-F9F21D88E2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30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03BE6-7397-4CE4-B84F-195706103C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D1B3E7-1F8D-453D-B4C7-FFDD842EA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8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6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54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C8B1-F75C-4D04-9D9A-9F55874C21D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77AB-B88B-49A4-95CA-EA88EA02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6853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019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6853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85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6853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059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6853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461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6853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259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200ED-D100-43E7-B39E-DE6840DCC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B23D3-DCFD-4FFA-A62F-DA12C307C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200ED-D100-43E7-B39E-DE6840DCC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B23D3-DCFD-4FFA-A62F-DA12C307C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3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2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2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7.png"/><Relationship Id="rId7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2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image" Target="../media/image7.png"/><Relationship Id="rId7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29.xm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8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3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8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790372" y="4735752"/>
            <a:ext cx="7163456" cy="166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INSURANCE AND </a:t>
            </a:r>
          </a:p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PENSION SERVICES  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565" y="2238912"/>
            <a:ext cx="7902869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Rethinking Financial Services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90" y="3035215"/>
            <a:ext cx="528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 smtClean="0">
                <a:solidFill>
                  <a:srgbClr val="000000"/>
                </a:solidFill>
              </a:rPr>
              <a:t>Taking Stock of our achievements and forging the way forward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47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" y="99433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7791" y="246004"/>
            <a:ext cx="735806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Wealth levels of other insured are significantly higher than for their counterparts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14982620"/>
              </p:ext>
            </p:extLst>
          </p:nvPr>
        </p:nvGraphicFramePr>
        <p:xfrm>
          <a:off x="562707" y="1662249"/>
          <a:ext cx="7976381" cy="424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00838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4" y="11930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83531" y="116177"/>
            <a:ext cx="735806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owners health insurance uptake is low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6338990"/>
              </p:ext>
            </p:extLst>
          </p:nvPr>
        </p:nvGraphicFramePr>
        <p:xfrm>
          <a:off x="1524000" y="1397000"/>
          <a:ext cx="6963668" cy="45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47898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8" y="11930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67444" y="356859"/>
            <a:ext cx="735806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mobile phone is generally high across the various groups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23654254"/>
              </p:ext>
            </p:extLst>
          </p:nvPr>
        </p:nvGraphicFramePr>
        <p:xfrm>
          <a:off x="731520" y="1397000"/>
          <a:ext cx="7891975" cy="45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78628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4" y="11930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0048" y="75659"/>
            <a:ext cx="784977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Zanzibar insurance uptake is significantly lower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932232201"/>
              </p:ext>
            </p:extLst>
          </p:nvPr>
        </p:nvGraphicFramePr>
        <p:xfrm>
          <a:off x="857837" y="1843172"/>
          <a:ext cx="7208472" cy="403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24279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1163" y="1974433"/>
            <a:ext cx="7358063" cy="2321719"/>
          </a:xfrm>
        </p:spPr>
        <p:txBody>
          <a:bodyPr>
            <a:normAutofit fontScale="90000"/>
          </a:bodyPr>
          <a:lstStyle/>
          <a:p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sz="4922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Tanzanias</a:t>
            </a:r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take up Insurance and how do they use them?</a:t>
            </a:r>
            <a:endParaRPr lang="en-US" sz="4922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67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" y="98657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90041" y="235879"/>
            <a:ext cx="775155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insurance providers drive uptake of insurance services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390993"/>
              </p:ext>
            </p:extLst>
          </p:nvPr>
        </p:nvGraphicFramePr>
        <p:xfrm>
          <a:off x="1209975" y="1373224"/>
          <a:ext cx="7703119" cy="482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47828" y="4202081"/>
            <a:ext cx="7703119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5989081" y="3035473"/>
            <a:ext cx="1299263" cy="504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4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Health insurance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1037" y="4725451"/>
            <a:ext cx="1299263" cy="504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4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Other </a:t>
            </a:r>
          </a:p>
          <a:p>
            <a:pPr algn="ctr" defTabSz="410751" hangingPunct="0"/>
            <a:r>
              <a:rPr lang="en-US" sz="14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609701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6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2542" y="235878"/>
            <a:ext cx="7649052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three quarters of insured are insured in their own name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24000" y="1397000"/>
          <a:ext cx="6096000" cy="45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82382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586" y="0"/>
            <a:ext cx="7406640" cy="1000125"/>
          </a:xfrm>
        </p:spPr>
        <p:txBody>
          <a:bodyPr>
            <a:normAutofit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centers are key policy issue points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15719167"/>
              </p:ext>
            </p:extLst>
          </p:nvPr>
        </p:nvGraphicFramePr>
        <p:xfrm>
          <a:off x="647115" y="1397000"/>
          <a:ext cx="7906042" cy="45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9530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6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2542" y="142817"/>
            <a:ext cx="7406640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and requirement by law are key drivers for insurance uptake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44513415"/>
              </p:ext>
            </p:extLst>
          </p:nvPr>
        </p:nvGraphicFramePr>
        <p:xfrm>
          <a:off x="351692" y="1142942"/>
          <a:ext cx="8589902" cy="476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1960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90512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69456" y="227734"/>
            <a:ext cx="7029726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third of insured doubt that insurance are trustworthy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51901305"/>
              </p:ext>
            </p:extLst>
          </p:nvPr>
        </p:nvGraphicFramePr>
        <p:xfrm>
          <a:off x="1324101" y="772607"/>
          <a:ext cx="7145098" cy="53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0321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8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790372" y="4735752"/>
            <a:ext cx="7163456" cy="166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smtClean="0"/>
              <a:t>ACCESS FRONTIER </a:t>
            </a:r>
          </a:p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Given Current Products  </a:t>
            </a:r>
            <a:endParaRPr lang="en-US" sz="3516" dirty="0"/>
          </a:p>
        </p:txBody>
      </p:sp>
      <p:sp>
        <p:nvSpPr>
          <p:cNvPr id="154" name="Shape 154"/>
          <p:cNvSpPr/>
          <p:nvPr/>
        </p:nvSpPr>
        <p:spPr>
          <a:xfrm>
            <a:off x="112565" y="1860187"/>
            <a:ext cx="7148044" cy="15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Opportunities for </a:t>
            </a:r>
          </a:p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Insurance and Pension</a:t>
            </a:r>
          </a:p>
        </p:txBody>
      </p:sp>
      <p:pic>
        <p:nvPicPr>
          <p:cNvPr id="10" name="Picture 9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94" y="3423569"/>
            <a:ext cx="5288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 smtClean="0">
                <a:solidFill>
                  <a:srgbClr val="000000"/>
                </a:solidFill>
              </a:rPr>
              <a:t>Where are the low hanging fruits?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71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3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9938" y="232941"/>
            <a:ext cx="7559699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half of policy holders claimed within past one month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95047636"/>
              </p:ext>
            </p:extLst>
          </p:nvPr>
        </p:nvGraphicFramePr>
        <p:xfrm>
          <a:off x="515145" y="1317226"/>
          <a:ext cx="8113710" cy="456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8436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43" y="1974433"/>
            <a:ext cx="8088923" cy="2321719"/>
          </a:xfrm>
        </p:spPr>
        <p:txBody>
          <a:bodyPr>
            <a:normAutofit/>
          </a:bodyPr>
          <a:lstStyle/>
          <a:p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are the opportunities?</a:t>
            </a:r>
            <a:endParaRPr lang="en-US" sz="4922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25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3" y="42401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8935" y="155846"/>
            <a:ext cx="7202659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35% of adults had large </a:t>
            </a:r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unforeseen expenses </a:t>
            </a:r>
            <a:r>
              <a:rPr lang="en-US" sz="3164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</a:t>
            </a:r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12 months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0098768"/>
              </p:ext>
            </p:extLst>
          </p:nvPr>
        </p:nvGraphicFramePr>
        <p:xfrm>
          <a:off x="1523999" y="1316968"/>
          <a:ext cx="6733735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14775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" y="-6944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44370" y="130278"/>
            <a:ext cx="7177365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Utilization of savings is still key to cover unexpected expenses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40302310"/>
              </p:ext>
            </p:extLst>
          </p:nvPr>
        </p:nvGraphicFramePr>
        <p:xfrm>
          <a:off x="1566202" y="1041594"/>
          <a:ext cx="7113563" cy="502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16608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4" y="98657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0837" y="235879"/>
            <a:ext cx="7520757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quarters of Tanzanians rely on their family to cover funeral costs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64659203"/>
              </p:ext>
            </p:extLst>
          </p:nvPr>
        </p:nvGraphicFramePr>
        <p:xfrm>
          <a:off x="1524000" y="1397000"/>
          <a:ext cx="6096000" cy="467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63321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35879"/>
            <a:ext cx="6821329" cy="1000125"/>
          </a:xfrm>
        </p:spPr>
        <p:txBody>
          <a:bodyPr>
            <a:noAutofit/>
          </a:bodyPr>
          <a:lstStyle/>
          <a:p>
            <a:r>
              <a:rPr lang="en-US" sz="2109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of Sacco members join SACCOs because they can turn to them when in financial need; An additional 9% to get access to money when they need it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56910020"/>
              </p:ext>
            </p:extLst>
          </p:nvPr>
        </p:nvGraphicFramePr>
        <p:xfrm>
          <a:off x="775063" y="1397000"/>
          <a:ext cx="7313091" cy="45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46022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35879"/>
            <a:ext cx="6821329" cy="1000125"/>
          </a:xfrm>
        </p:spPr>
        <p:txBody>
          <a:bodyPr>
            <a:noAutofit/>
          </a:bodyPr>
          <a:lstStyle/>
          <a:p>
            <a:r>
              <a:rPr lang="en-US" sz="2109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18% of SG members join SGs because they can turn to them when in financial need; An additional 15% to get access to money when they need it 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524000" y="1397000"/>
          <a:ext cx="6564154" cy="45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6808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5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3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Savings groups are both a source of credit as well as a savings vehicle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993396" y="1441361"/>
          <a:ext cx="7476836" cy="459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1705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1" y="57958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0264" y="332400"/>
            <a:ext cx="7675419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 of uninsured adults utilize informal insurance channels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78253568"/>
              </p:ext>
            </p:extLst>
          </p:nvPr>
        </p:nvGraphicFramePr>
        <p:xfrm>
          <a:off x="829994" y="1730091"/>
          <a:ext cx="779552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48361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" y="136839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11163" y="313517"/>
            <a:ext cx="7930431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Affordability and Awareness are key barriers to uptake 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23001671"/>
              </p:ext>
            </p:extLst>
          </p:nvPr>
        </p:nvGraphicFramePr>
        <p:xfrm>
          <a:off x="1490810" y="1374509"/>
          <a:ext cx="6761853" cy="465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90970" y="1316968"/>
            <a:ext cx="1925857" cy="1803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1250" b="1" kern="0" dirty="0">
              <a:solidFill>
                <a:srgbClr val="C00000"/>
              </a:solidFill>
              <a:latin typeface="Helvetica Light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303" y="2767520"/>
            <a:ext cx="467281" cy="27771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7578" kern="0" dirty="0">
              <a:solidFill>
                <a:srgbClr val="C00000"/>
              </a:solidFill>
              <a:latin typeface="Helvetica Light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059" y="2111139"/>
            <a:ext cx="1265328" cy="721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406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Perceived supply side barriers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7375" y="4295528"/>
            <a:ext cx="1294696" cy="721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406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Perceived demand side barriers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42270" y="3064076"/>
            <a:ext cx="8088154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88711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" y="62174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7726" y="81271"/>
            <a:ext cx="82296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Demand vs. Supply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80148085"/>
              </p:ext>
            </p:extLst>
          </p:nvPr>
        </p:nvGraphicFramePr>
        <p:xfrm>
          <a:off x="304502" y="1254619"/>
          <a:ext cx="446510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FC5DEA-4976-41DB-8FD4-1B6E79BCC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246329"/>
              </p:ext>
            </p:extLst>
          </p:nvPr>
        </p:nvGraphicFramePr>
        <p:xfrm>
          <a:off x="4277998" y="1224271"/>
          <a:ext cx="4885708" cy="484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22866" y="2900274"/>
            <a:ext cx="2930018" cy="113004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11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354529" y="2294689"/>
            <a:ext cx="6495244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Uptake of Pension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0409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18870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Uptake of formal financial services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537052" y="1096486"/>
          <a:ext cx="446510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133163" y="3377947"/>
            <a:ext cx="2380534" cy="406354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Uptake of Pension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46525" y="923296"/>
          <a:ext cx="4406153" cy="308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129985" y="3543886"/>
          <a:ext cx="4639235" cy="252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/>
          <p:nvPr>
            <p:extLst/>
          </p:nvPr>
        </p:nvGraphicFramePr>
        <p:xfrm>
          <a:off x="4853800" y="993649"/>
          <a:ext cx="4087795" cy="491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17568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0" grpId="0">
        <p:bldAsOne/>
      </p:bldGraphic>
      <p:bldGraphic spid="2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Pension holders profiled – by demographics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02165" y="851198"/>
          <a:ext cx="4406153" cy="308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102166" y="3294165"/>
          <a:ext cx="4406153" cy="308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4305222" y="821557"/>
          <a:ext cx="4544407" cy="293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4305222" y="3611472"/>
          <a:ext cx="4712653" cy="250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67489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Pension holders profiled – by main source of income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501752" y="968526"/>
          <a:ext cx="7436224" cy="506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779373" y="1758462"/>
            <a:ext cx="4924697" cy="27269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52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Market share of Pension Funds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2303178" y="1364006"/>
          <a:ext cx="5199796" cy="39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90365" y="5724494"/>
            <a:ext cx="5907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SSRA 2016 Audited paying membership numbers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39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Other Financial Services used by pension holders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231934" y="993649"/>
          <a:ext cx="6884894" cy="491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547257" y="1750422"/>
            <a:ext cx="5669280" cy="90133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656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Barriers to pension uptake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246673" y="968526"/>
          <a:ext cx="6884894" cy="491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485297" y="2418028"/>
            <a:ext cx="3033712" cy="1723055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areas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Notion of pension being inevitably linked to formal employment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levels of awareness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5297" y="4413357"/>
            <a:ext cx="3033712" cy="130552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half of pension owners have not recognized their pension fund as a saving mechanism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984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354529" y="1915963"/>
            <a:ext cx="6495244" cy="15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How are they prepared for old age?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6791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7366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A quarter of Tanzanian’s below 55 have not yet planned for old age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50674" y="4329568"/>
            <a:ext cx="2591291" cy="1580967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in 10 Tanzanians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Trust in their children or other relatives to cater for them</a:t>
            </a:r>
          </a:p>
        </p:txBody>
      </p:sp>
      <p:graphicFrame>
        <p:nvGraphicFramePr>
          <p:cNvPr id="10" name="Content Placeholder 11"/>
          <p:cNvGraphicFramePr>
            <a:graphicFrameLocks/>
          </p:cNvGraphicFramePr>
          <p:nvPr>
            <p:extLst/>
          </p:nvPr>
        </p:nvGraphicFramePr>
        <p:xfrm>
          <a:off x="1145573" y="1202513"/>
          <a:ext cx="7562537" cy="512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43412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679" y="2268141"/>
            <a:ext cx="8072437" cy="23217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15% (4.2 </a:t>
            </a:r>
            <a: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  <a:t>million) of </a:t>
            </a:r>
            <a:b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  <a:t>adults 16 years or older </a:t>
            </a:r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taken up Insurance and 4% (1.1 million) have taken up Pension</a:t>
            </a:r>
            <a:endParaRPr lang="en-US" sz="4922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69456" y="382626"/>
            <a:ext cx="71030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How many adult Tanzanians have taken up Insurance or Pension services?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94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7366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Half of the elderly rely on agricultural activities to cover their expenses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9" name="Content Placeholder 11"/>
          <p:cNvGraphicFramePr>
            <a:graphicFrameLocks/>
          </p:cNvGraphicFramePr>
          <p:nvPr>
            <p:extLst/>
          </p:nvPr>
        </p:nvGraphicFramePr>
        <p:xfrm>
          <a:off x="1033032" y="1209431"/>
          <a:ext cx="7562537" cy="512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930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354529" y="2294689"/>
            <a:ext cx="6495244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Growth Potential?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0850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3845476" y="2692953"/>
            <a:ext cx="3446585" cy="32286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1752" y="7366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39% immediate growth potential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8408" y="1338396"/>
            <a:ext cx="7294519" cy="762937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in 10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pension holders are formally employed only 61% of all formally employed hold a pension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2748259" y="2652235"/>
            <a:ext cx="3271395" cy="3269338"/>
          </a:xfrm>
          <a:prstGeom prst="flowChartConnector">
            <a:avLst/>
          </a:prstGeom>
          <a:solidFill>
            <a:schemeClr val="accent3">
              <a:alpha val="5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429" y="3843197"/>
            <a:ext cx="203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Formally Employed Pension Holders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679,221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6816" y="3682252"/>
            <a:ext cx="151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Formally Employed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Pension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431,149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4784" y="3706904"/>
            <a:ext cx="1060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Pension Holders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416,134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60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1752" y="7366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Lack of awareness and benefits is a key barrier </a:t>
            </a:r>
            <a:b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to pension uptake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9" name="Content Placeholder 11"/>
          <p:cNvGraphicFramePr>
            <a:graphicFrameLocks/>
          </p:cNvGraphicFramePr>
          <p:nvPr>
            <p:extLst/>
          </p:nvPr>
        </p:nvGraphicFramePr>
        <p:xfrm>
          <a:off x="914400" y="1216660"/>
          <a:ext cx="7562537" cy="512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5863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289681566"/>
              </p:ext>
            </p:extLst>
          </p:nvPr>
        </p:nvGraphicFramePr>
        <p:xfrm>
          <a:off x="1011163" y="1395841"/>
          <a:ext cx="76154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6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6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145610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3918" y="282832"/>
            <a:ext cx="738457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Insurance uptake is leading in the insurance industry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985" y="2392989"/>
            <a:ext cx="6205302" cy="74230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248342" y="5186804"/>
            <a:ext cx="2868484" cy="385921"/>
          </a:xfrm>
          <a:prstGeom prst="wedgeRoundRectCallout">
            <a:avLst>
              <a:gd name="adj1" fmla="val -49169"/>
              <a:gd name="adj2" fmla="val -152752"/>
              <a:gd name="adj3" fmla="val 16667"/>
            </a:avLst>
          </a:prstGeom>
          <a:noFill/>
          <a:ln w="28575" cap="flat">
            <a:solidFill>
              <a:srgbClr val="C0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Mainly motor vehicle insurance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9766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  <a:t>Demographics –</a:t>
            </a:r>
            <a:b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  <a:t>Who are </a:t>
            </a:r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insured?</a:t>
            </a:r>
            <a:endParaRPr lang="en-US" sz="4922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73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4" y="11930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1821" y="351072"/>
            <a:ext cx="784977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males and females have taken up health insurance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667373316"/>
              </p:ext>
            </p:extLst>
          </p:nvPr>
        </p:nvGraphicFramePr>
        <p:xfrm>
          <a:off x="857837" y="1843172"/>
          <a:ext cx="7208472" cy="403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95740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8" y="0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00644" y="137220"/>
            <a:ext cx="735806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particular more economic active adults between 25 to 55 have taken up other insurance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9427008"/>
              </p:ext>
            </p:extLst>
          </p:nvPr>
        </p:nvGraphicFramePr>
        <p:xfrm>
          <a:off x="723630" y="1652278"/>
          <a:ext cx="7696739" cy="380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62619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9" y="119305"/>
            <a:ext cx="1316586" cy="12745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83531" y="309830"/>
            <a:ext cx="7358063" cy="1000125"/>
          </a:xfrm>
        </p:spPr>
        <p:txBody>
          <a:bodyPr>
            <a:normAutofit fontScale="90000"/>
          </a:bodyPr>
          <a:lstStyle/>
          <a:p>
            <a:r>
              <a:rPr lang="en-US" sz="3164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Insured with other insurance have achieved higher levels of education</a:t>
            </a:r>
            <a:endParaRPr lang="en-US" sz="3164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629283489"/>
              </p:ext>
            </p:extLst>
          </p:nvPr>
        </p:nvGraphicFramePr>
        <p:xfrm>
          <a:off x="984738" y="1703161"/>
          <a:ext cx="69532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24088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FinScope 2017">
      <a:dk1>
        <a:srgbClr val="161616"/>
      </a:dk1>
      <a:lt1>
        <a:srgbClr val="FFFFFF"/>
      </a:lt1>
      <a:dk2>
        <a:srgbClr val="5E5E5E"/>
      </a:dk2>
      <a:lt2>
        <a:srgbClr val="DDDDDD"/>
      </a:lt2>
      <a:accent1>
        <a:srgbClr val="002060"/>
      </a:accent1>
      <a:accent2>
        <a:srgbClr val="F69200"/>
      </a:accent2>
      <a:accent3>
        <a:srgbClr val="A6B727"/>
      </a:accent3>
      <a:accent4>
        <a:srgbClr val="838383"/>
      </a:accent4>
      <a:accent5>
        <a:srgbClr val="DF5327"/>
      </a:accent5>
      <a:accent6>
        <a:srgbClr val="418AB3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FinScope 2017">
      <a:dk1>
        <a:srgbClr val="161616"/>
      </a:dk1>
      <a:lt1>
        <a:srgbClr val="FFFFFF"/>
      </a:lt1>
      <a:dk2>
        <a:srgbClr val="5E5E5E"/>
      </a:dk2>
      <a:lt2>
        <a:srgbClr val="DDDDDD"/>
      </a:lt2>
      <a:accent1>
        <a:srgbClr val="002060"/>
      </a:accent1>
      <a:accent2>
        <a:srgbClr val="F69200"/>
      </a:accent2>
      <a:accent3>
        <a:srgbClr val="A6B727"/>
      </a:accent3>
      <a:accent4>
        <a:srgbClr val="838383"/>
      </a:accent4>
      <a:accent5>
        <a:srgbClr val="DF5327"/>
      </a:accent5>
      <a:accent6>
        <a:srgbClr val="418AB3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1269</Words>
  <Application>Microsoft Office PowerPoint</Application>
  <PresentationFormat>On-screen Show (4:3)</PresentationFormat>
  <Paragraphs>165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Carme</vt:lpstr>
      <vt:lpstr>Helvetica Light</vt:lpstr>
      <vt:lpstr>Helvetica Neue</vt:lpstr>
      <vt:lpstr>Lustria</vt:lpstr>
      <vt:lpstr>Wingdings</vt:lpstr>
      <vt:lpstr>Office Theme</vt:lpstr>
      <vt:lpstr>White</vt:lpstr>
      <vt:lpstr>1_White</vt:lpstr>
      <vt:lpstr>2_White</vt:lpstr>
      <vt:lpstr>3_White</vt:lpstr>
      <vt:lpstr>4_White</vt:lpstr>
      <vt:lpstr>3_Office Theme</vt:lpstr>
      <vt:lpstr>1_Office Theme</vt:lpstr>
      <vt:lpstr>PowerPoint Presentation</vt:lpstr>
      <vt:lpstr>PowerPoint Presentation</vt:lpstr>
      <vt:lpstr>Demand vs. Supply</vt:lpstr>
      <vt:lpstr>15% (4.2 million) of  adults 16 years or older have taken up Insurance and 4% (1.1 million) have taken up Pension</vt:lpstr>
      <vt:lpstr>Health Insurance uptake is leading in the insurance industry</vt:lpstr>
      <vt:lpstr>Demographics – Who are the insured?</vt:lpstr>
      <vt:lpstr>Both males and females have taken up health insurance</vt:lpstr>
      <vt:lpstr>In particular more economic active adults between 25 to 55 have taken up other insurance</vt:lpstr>
      <vt:lpstr>Insured with other insurance have achieved higher levels of education</vt:lpstr>
      <vt:lpstr>Wealth levels of other insured are significantly higher than for their counterparts</vt:lpstr>
      <vt:lpstr>Business owners health insurance uptake is low</vt:lpstr>
      <vt:lpstr>Access to mobile phone is generally high across the various groups</vt:lpstr>
      <vt:lpstr>Zanzibar insurance uptake is significantly lower</vt:lpstr>
      <vt:lpstr>Why Tanzanias take up Insurance and how do they use them?</vt:lpstr>
      <vt:lpstr>National insurance providers drive uptake of insurance services</vt:lpstr>
      <vt:lpstr>Over three quarters of insured are insured in their own name</vt:lpstr>
      <vt:lpstr>Health centers are key policy issue points</vt:lpstr>
      <vt:lpstr>Security and requirement by law are key drivers for insurance uptake</vt:lpstr>
      <vt:lpstr>One third of insured doubt that insurance are trustworthy</vt:lpstr>
      <vt:lpstr>Over half of policy holders claimed within past one month</vt:lpstr>
      <vt:lpstr>Where are the opportunities?</vt:lpstr>
      <vt:lpstr>35% of adults had large unforeseen expenses during the past 12 months</vt:lpstr>
      <vt:lpstr>Utilization of savings is still key to cover unexpected expenses</vt:lpstr>
      <vt:lpstr>Three quarters of Tanzanians rely on their family to cover funeral costs</vt:lpstr>
      <vt:lpstr>15% of Sacco members join SACCOs because they can turn to them when in financial need; An additional 9% to get access to money when they need it </vt:lpstr>
      <vt:lpstr>18% of SG members join SGs because they can turn to them when in financial need; An additional 15% to get access to money when they need it </vt:lpstr>
      <vt:lpstr>Savings groups are both a source of credit as well as a savings vehicle</vt:lpstr>
      <vt:lpstr>12% of uninsured adults utilize informal insurance channels</vt:lpstr>
      <vt:lpstr>Affordability and Awareness are key barriers to uptake </vt:lpstr>
      <vt:lpstr>PowerPoint Presentation</vt:lpstr>
      <vt:lpstr>Uptake of formal financial services</vt:lpstr>
      <vt:lpstr>Uptake of Pension</vt:lpstr>
      <vt:lpstr>Pension holders profiled – by demographics</vt:lpstr>
      <vt:lpstr>Pension holders profiled – by main source of income</vt:lpstr>
      <vt:lpstr>Market share of Pension Funds</vt:lpstr>
      <vt:lpstr>Other Financial Services used by pension holders</vt:lpstr>
      <vt:lpstr>Barriers to pension uptake</vt:lpstr>
      <vt:lpstr>PowerPoint Presentation</vt:lpstr>
      <vt:lpstr>A quarter of Tanzanian’s below 55 have not yet planned for old age</vt:lpstr>
      <vt:lpstr>Half of the elderly rely on agricultural activities to cover their expenses</vt:lpstr>
      <vt:lpstr>PowerPoint Presentation</vt:lpstr>
      <vt:lpstr>39% immediate growth potential</vt:lpstr>
      <vt:lpstr>Lack of awareness and benefits is a key barrier  to pension uptake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Mushi</dc:creator>
  <cp:lastModifiedBy>Julia Seifert</cp:lastModifiedBy>
  <cp:revision>46</cp:revision>
  <cp:lastPrinted>2017-10-20T13:17:05Z</cp:lastPrinted>
  <dcterms:created xsi:type="dcterms:W3CDTF">2017-10-19T13:15:03Z</dcterms:created>
  <dcterms:modified xsi:type="dcterms:W3CDTF">2017-11-07T06:08:52Z</dcterms:modified>
</cp:coreProperties>
</file>