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7.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8.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1.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2.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3.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4.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2"/>
  </p:notesMasterIdLst>
  <p:sldIdLst>
    <p:sldId id="260" r:id="rId4"/>
    <p:sldId id="280" r:id="rId5"/>
    <p:sldId id="297" r:id="rId6"/>
    <p:sldId id="281" r:id="rId7"/>
    <p:sldId id="305" r:id="rId8"/>
    <p:sldId id="306" r:id="rId9"/>
    <p:sldId id="307" r:id="rId10"/>
    <p:sldId id="309" r:id="rId11"/>
    <p:sldId id="310" r:id="rId12"/>
    <p:sldId id="312" r:id="rId13"/>
    <p:sldId id="317" r:id="rId14"/>
    <p:sldId id="318" r:id="rId15"/>
    <p:sldId id="335" r:id="rId16"/>
    <p:sldId id="334" r:id="rId17"/>
    <p:sldId id="323" r:id="rId18"/>
    <p:sldId id="324" r:id="rId19"/>
    <p:sldId id="325" r:id="rId20"/>
    <p:sldId id="326" r:id="rId21"/>
    <p:sldId id="327" r:id="rId22"/>
    <p:sldId id="329" r:id="rId23"/>
    <p:sldId id="331" r:id="rId24"/>
    <p:sldId id="332" r:id="rId25"/>
    <p:sldId id="319" r:id="rId26"/>
    <p:sldId id="313" r:id="rId27"/>
    <p:sldId id="320" r:id="rId28"/>
    <p:sldId id="321" r:id="rId29"/>
    <p:sldId id="322" r:id="rId30"/>
    <p:sldId id="33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3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D:\African%20Stats%20docs\FSDT\Demand%20Survey\New%20Data\Final%20All%20Category's%20-%20Merged%20with%20demand%20data--%20Final%20Data%20(12092017).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Uptake </a:t>
            </a:r>
            <a:r>
              <a:rPr lang="en-US" dirty="0"/>
              <a:t>of Formal Financial Services </a:t>
            </a:r>
          </a:p>
        </c:rich>
      </c:tx>
      <c:overlay val="0"/>
    </c:title>
    <c:autoTitleDeleted val="0"/>
    <c:plotArea>
      <c:layout/>
      <c:barChart>
        <c:barDir val="bar"/>
        <c:grouping val="clustered"/>
        <c:varyColors val="0"/>
        <c:ser>
          <c:idx val="0"/>
          <c:order val="0"/>
          <c:tx>
            <c:strRef>
              <c:f>Sheet1!$B$1</c:f>
              <c:strCache>
                <c:ptCount val="1"/>
                <c:pt idx="0">
                  <c:v>2017</c:v>
                </c:pt>
              </c:strCache>
            </c:strRef>
          </c:tx>
          <c:spPr>
            <a:solidFill>
              <a:srgbClr val="002060"/>
            </a:solidFill>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Mobile money services</c:v>
                </c:pt>
                <c:pt idx="1">
                  <c:v>Commercial bank services</c:v>
                </c:pt>
                <c:pt idx="2">
                  <c:v>Insurance services</c:v>
                </c:pt>
                <c:pt idx="3">
                  <c:v>Pension services</c:v>
                </c:pt>
                <c:pt idx="4">
                  <c:v>MFI/microlender services</c:v>
                </c:pt>
                <c:pt idx="5">
                  <c:v>SACCOS</c:v>
                </c:pt>
                <c:pt idx="6">
                  <c:v>Capital markets</c:v>
                </c:pt>
              </c:strCache>
            </c:strRef>
          </c:cat>
          <c:val>
            <c:numRef>
              <c:f>Sheet1!$B$2:$B$8</c:f>
              <c:numCache>
                <c:formatCode>0%</c:formatCode>
                <c:ptCount val="7"/>
                <c:pt idx="0">
                  <c:v>0.6</c:v>
                </c:pt>
                <c:pt idx="1">
                  <c:v>0.17</c:v>
                </c:pt>
                <c:pt idx="2">
                  <c:v>0.15</c:v>
                </c:pt>
                <c:pt idx="3">
                  <c:v>0.04</c:v>
                </c:pt>
                <c:pt idx="4">
                  <c:v>7.0000000000000007E-2</c:v>
                </c:pt>
                <c:pt idx="5">
                  <c:v>0.02</c:v>
                </c:pt>
                <c:pt idx="6" formatCode="0.00%">
                  <c:v>1E-4</c:v>
                </c:pt>
              </c:numCache>
            </c:numRef>
          </c:val>
          <c:extLst>
            <c:ext xmlns:c16="http://schemas.microsoft.com/office/drawing/2014/chart" uri="{C3380CC4-5D6E-409C-BE32-E72D297353CC}">
              <c16:uniqueId val="{00000000-21BB-4426-8A67-ED3A889BF86C}"/>
            </c:ext>
          </c:extLst>
        </c:ser>
        <c:ser>
          <c:idx val="1"/>
          <c:order val="1"/>
          <c:tx>
            <c:strRef>
              <c:f>Sheet1!$C$1</c:f>
              <c:strCache>
                <c:ptCount val="1"/>
                <c:pt idx="0">
                  <c:v>2013</c:v>
                </c:pt>
              </c:strCache>
            </c:strRef>
          </c:tx>
          <c:spPr>
            <a:solidFill>
              <a:srgbClr val="FFC000"/>
            </a:solidFill>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Mobile money services</c:v>
                </c:pt>
                <c:pt idx="1">
                  <c:v>Commercial bank services</c:v>
                </c:pt>
                <c:pt idx="2">
                  <c:v>Insurance services</c:v>
                </c:pt>
                <c:pt idx="3">
                  <c:v>Pension services</c:v>
                </c:pt>
                <c:pt idx="4">
                  <c:v>MFI/microlender services</c:v>
                </c:pt>
                <c:pt idx="5">
                  <c:v>SACCOS</c:v>
                </c:pt>
                <c:pt idx="6">
                  <c:v>Capital markets</c:v>
                </c:pt>
              </c:strCache>
            </c:strRef>
          </c:cat>
          <c:val>
            <c:numRef>
              <c:f>Sheet1!$C$2:$C$8</c:f>
              <c:numCache>
                <c:formatCode>0%</c:formatCode>
                <c:ptCount val="7"/>
                <c:pt idx="0">
                  <c:v>0.5</c:v>
                </c:pt>
                <c:pt idx="1">
                  <c:v>0.14000000000000001</c:v>
                </c:pt>
                <c:pt idx="2">
                  <c:v>0.13</c:v>
                </c:pt>
                <c:pt idx="3">
                  <c:v>0.03</c:v>
                </c:pt>
                <c:pt idx="4">
                  <c:v>0.02</c:v>
                </c:pt>
                <c:pt idx="5">
                  <c:v>0.03</c:v>
                </c:pt>
                <c:pt idx="6" formatCode="0.00%">
                  <c:v>4.0000000000000001E-3</c:v>
                </c:pt>
              </c:numCache>
            </c:numRef>
          </c:val>
          <c:extLst>
            <c:ext xmlns:c16="http://schemas.microsoft.com/office/drawing/2014/chart" uri="{C3380CC4-5D6E-409C-BE32-E72D297353CC}">
              <c16:uniqueId val="{00000001-21BB-4426-8A67-ED3A889BF86C}"/>
            </c:ext>
          </c:extLst>
        </c:ser>
        <c:dLbls>
          <c:showLegendKey val="0"/>
          <c:showVal val="1"/>
          <c:showCatName val="0"/>
          <c:showSerName val="0"/>
          <c:showPercent val="0"/>
          <c:showBubbleSize val="0"/>
        </c:dLbls>
        <c:gapWidth val="182"/>
        <c:axId val="466886088"/>
        <c:axId val="466886480"/>
      </c:barChart>
      <c:catAx>
        <c:axId val="466886088"/>
        <c:scaling>
          <c:orientation val="maxMin"/>
        </c:scaling>
        <c:delete val="0"/>
        <c:axPos val="l"/>
        <c:numFmt formatCode="General" sourceLinked="1"/>
        <c:majorTickMark val="none"/>
        <c:minorTickMark val="none"/>
        <c:tickLblPos val="nextTo"/>
        <c:txPr>
          <a:bodyPr rot="-60000000" vert="horz"/>
          <a:lstStyle/>
          <a:p>
            <a:pPr>
              <a:defRPr/>
            </a:pPr>
            <a:endParaRPr lang="en-US"/>
          </a:p>
        </c:txPr>
        <c:crossAx val="466886480"/>
        <c:crosses val="autoZero"/>
        <c:auto val="1"/>
        <c:lblAlgn val="ctr"/>
        <c:lblOffset val="100"/>
        <c:noMultiLvlLbl val="0"/>
      </c:catAx>
      <c:valAx>
        <c:axId val="466886480"/>
        <c:scaling>
          <c:orientation val="minMax"/>
        </c:scaling>
        <c:delete val="1"/>
        <c:axPos val="t"/>
        <c:numFmt formatCode="0%" sourceLinked="1"/>
        <c:majorTickMark val="none"/>
        <c:minorTickMark val="none"/>
        <c:tickLblPos val="nextTo"/>
        <c:crossAx val="466886088"/>
        <c:crosses val="autoZero"/>
        <c:crossBetween val="between"/>
      </c:valAx>
    </c:plotArea>
    <c:legend>
      <c:legendPos val="b"/>
      <c:overlay val="0"/>
      <c:txPr>
        <a:bodyPr rot="0" vert="horz"/>
        <a:lstStyle/>
        <a:p>
          <a:pPr>
            <a:defRPr/>
          </a:pPr>
          <a:endParaRPr lang="en-US"/>
        </a:p>
      </c:txPr>
    </c:legend>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dirty="0" smtClean="0"/>
              <a:t>Kiswahili Literacy</a:t>
            </a:r>
            <a:endParaRPr lang="en-US" dirty="0"/>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Sheet1!$B$1</c:f>
              <c:strCache>
                <c:ptCount val="1"/>
                <c:pt idx="0">
                  <c:v>Can neither read nor write</c:v>
                </c:pt>
              </c:strCache>
            </c:strRef>
          </c:tx>
          <c:spPr>
            <a:solidFill>
              <a:srgbClr val="FF0000"/>
            </a:solidFill>
            <a:ln>
              <a:noFill/>
            </a:ln>
            <a:effectLst/>
          </c:spPr>
          <c:invertIfNegative val="0"/>
          <c:dLbls>
            <c:dLbl>
              <c:idx val="0"/>
              <c:layout>
                <c:manualLayout>
                  <c:x val="6.4105878253591292E-2"/>
                  <c:y val="-6.59179700171853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16-4515-A80D-AE57C414537B}"/>
                </c:ext>
              </c:extLst>
            </c:dLbl>
            <c:spPr>
              <a:solidFill>
                <a:srgbClr val="FF0000"/>
              </a:solid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Served</c:v>
                </c:pt>
                <c:pt idx="1">
                  <c:v>Unserved</c:v>
                </c:pt>
                <c:pt idx="2">
                  <c:v>All adults</c:v>
                </c:pt>
              </c:strCache>
            </c:strRef>
          </c:cat>
          <c:val>
            <c:numRef>
              <c:f>Sheet1!$B$2:$B$4</c:f>
              <c:numCache>
                <c:formatCode>0%</c:formatCode>
                <c:ptCount val="3"/>
                <c:pt idx="0">
                  <c:v>0.03</c:v>
                </c:pt>
                <c:pt idx="1">
                  <c:v>0.25</c:v>
                </c:pt>
                <c:pt idx="2">
                  <c:v>0.23588905977260802</c:v>
                </c:pt>
              </c:numCache>
            </c:numRef>
          </c:val>
          <c:extLst>
            <c:ext xmlns:c16="http://schemas.microsoft.com/office/drawing/2014/chart" uri="{C3380CC4-5D6E-409C-BE32-E72D297353CC}">
              <c16:uniqueId val="{00000001-DF16-4515-A80D-AE57C414537B}"/>
            </c:ext>
          </c:extLst>
        </c:ser>
        <c:ser>
          <c:idx val="1"/>
          <c:order val="1"/>
          <c:tx>
            <c:strRef>
              <c:f>Sheet1!$C$1</c:f>
              <c:strCache>
                <c:ptCount val="1"/>
                <c:pt idx="0">
                  <c:v>Can read/write only</c:v>
                </c:pt>
              </c:strCache>
            </c:strRef>
          </c:tx>
          <c:spPr>
            <a:solidFill>
              <a:srgbClr val="FFC000"/>
            </a:solidFill>
            <a:ln>
              <a:noFill/>
            </a:ln>
            <a:effectLst/>
          </c:spPr>
          <c:invertIfNegative val="0"/>
          <c:dLbls>
            <c:spPr>
              <a:solidFill>
                <a:srgbClr val="FFC000"/>
              </a:solid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Served</c:v>
                </c:pt>
                <c:pt idx="1">
                  <c:v>Unserved</c:v>
                </c:pt>
                <c:pt idx="2">
                  <c:v>All adults</c:v>
                </c:pt>
              </c:strCache>
            </c:strRef>
          </c:cat>
          <c:val>
            <c:numRef>
              <c:f>Sheet1!$C$2:$C$4</c:f>
              <c:numCache>
                <c:formatCode>0%</c:formatCode>
                <c:ptCount val="3"/>
                <c:pt idx="0">
                  <c:v>7.711788175444146E-3</c:v>
                </c:pt>
                <c:pt idx="1">
                  <c:v>2.9331958813888316E-2</c:v>
                </c:pt>
                <c:pt idx="2">
                  <c:v>2.5716919088804014E-2</c:v>
                </c:pt>
              </c:numCache>
            </c:numRef>
          </c:val>
          <c:extLst>
            <c:ext xmlns:c16="http://schemas.microsoft.com/office/drawing/2014/chart" uri="{C3380CC4-5D6E-409C-BE32-E72D297353CC}">
              <c16:uniqueId val="{00000002-DF16-4515-A80D-AE57C414537B}"/>
            </c:ext>
          </c:extLst>
        </c:ser>
        <c:ser>
          <c:idx val="2"/>
          <c:order val="2"/>
          <c:tx>
            <c:strRef>
              <c:f>Sheet1!$D$1</c:f>
              <c:strCache>
                <c:ptCount val="1"/>
                <c:pt idx="0">
                  <c:v>Can read and write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Served</c:v>
                </c:pt>
                <c:pt idx="1">
                  <c:v>Unserved</c:v>
                </c:pt>
                <c:pt idx="2">
                  <c:v>All adults</c:v>
                </c:pt>
              </c:strCache>
            </c:strRef>
          </c:cat>
          <c:val>
            <c:numRef>
              <c:f>Sheet1!$D$2:$D$4</c:f>
              <c:numCache>
                <c:formatCode>0%</c:formatCode>
                <c:ptCount val="3"/>
                <c:pt idx="0">
                  <c:v>0.96</c:v>
                </c:pt>
                <c:pt idx="1">
                  <c:v>0.71</c:v>
                </c:pt>
                <c:pt idx="2">
                  <c:v>0.72343319419951735</c:v>
                </c:pt>
              </c:numCache>
            </c:numRef>
          </c:val>
          <c:extLst>
            <c:ext xmlns:c16="http://schemas.microsoft.com/office/drawing/2014/chart" uri="{C3380CC4-5D6E-409C-BE32-E72D297353CC}">
              <c16:uniqueId val="{00000003-DF16-4515-A80D-AE57C414537B}"/>
            </c:ext>
          </c:extLst>
        </c:ser>
        <c:dLbls>
          <c:dLblPos val="ctr"/>
          <c:showLegendKey val="0"/>
          <c:showVal val="1"/>
          <c:showCatName val="0"/>
          <c:showSerName val="0"/>
          <c:showPercent val="0"/>
          <c:showBubbleSize val="0"/>
        </c:dLbls>
        <c:gapWidth val="150"/>
        <c:overlap val="100"/>
        <c:axId val="384419424"/>
        <c:axId val="384418248"/>
      </c:barChart>
      <c:catAx>
        <c:axId val="38441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84418248"/>
        <c:crosses val="autoZero"/>
        <c:auto val="1"/>
        <c:lblAlgn val="ctr"/>
        <c:lblOffset val="100"/>
        <c:noMultiLvlLbl val="0"/>
      </c:catAx>
      <c:valAx>
        <c:axId val="384418248"/>
        <c:scaling>
          <c:orientation val="minMax"/>
          <c:max val="1"/>
        </c:scaling>
        <c:delete val="1"/>
        <c:axPos val="l"/>
        <c:numFmt formatCode="0%" sourceLinked="1"/>
        <c:majorTickMark val="none"/>
        <c:minorTickMark val="none"/>
        <c:tickLblPos val="nextTo"/>
        <c:crossAx val="384419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dirty="0" smtClean="0"/>
              <a:t>English Literacy</a:t>
            </a:r>
            <a:endParaRPr lang="en-US" dirty="0"/>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2.1073871386328866E-2"/>
          <c:y val="0.14012870130229638"/>
          <c:w val="0.95785225722734224"/>
          <c:h val="0.604145444614544"/>
        </c:manualLayout>
      </c:layout>
      <c:barChart>
        <c:barDir val="col"/>
        <c:grouping val="stacked"/>
        <c:varyColors val="0"/>
        <c:ser>
          <c:idx val="0"/>
          <c:order val="0"/>
          <c:tx>
            <c:strRef>
              <c:f>Sheet1!$B$1</c:f>
              <c:strCache>
                <c:ptCount val="1"/>
                <c:pt idx="0">
                  <c:v>Can neither read nor write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Served adults</c:v>
                </c:pt>
                <c:pt idx="1">
                  <c:v>Unserved adults</c:v>
                </c:pt>
                <c:pt idx="2">
                  <c:v>All adults</c:v>
                </c:pt>
              </c:strCache>
            </c:strRef>
          </c:cat>
          <c:val>
            <c:numRef>
              <c:f>Sheet1!$B$2:$B$4</c:f>
              <c:numCache>
                <c:formatCode>0%</c:formatCode>
                <c:ptCount val="3"/>
                <c:pt idx="0">
                  <c:v>0.36</c:v>
                </c:pt>
                <c:pt idx="1">
                  <c:v>0.65</c:v>
                </c:pt>
                <c:pt idx="2">
                  <c:v>0.63059473013176504</c:v>
                </c:pt>
              </c:numCache>
            </c:numRef>
          </c:val>
          <c:extLst>
            <c:ext xmlns:c16="http://schemas.microsoft.com/office/drawing/2014/chart" uri="{C3380CC4-5D6E-409C-BE32-E72D297353CC}">
              <c16:uniqueId val="{00000000-8382-4E55-BEE8-98E7E8744D76}"/>
            </c:ext>
          </c:extLst>
        </c:ser>
        <c:ser>
          <c:idx val="1"/>
          <c:order val="1"/>
          <c:tx>
            <c:strRef>
              <c:f>Sheet1!$C$1</c:f>
              <c:strCache>
                <c:ptCount val="1"/>
                <c:pt idx="0">
                  <c:v>Can read/write only</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Served adults</c:v>
                </c:pt>
                <c:pt idx="1">
                  <c:v>Unserved adults</c:v>
                </c:pt>
                <c:pt idx="2">
                  <c:v>All adults</c:v>
                </c:pt>
              </c:strCache>
            </c:strRef>
          </c:cat>
          <c:val>
            <c:numRef>
              <c:f>Sheet1!$C$2:$C$4</c:f>
              <c:numCache>
                <c:formatCode>0%</c:formatCode>
                <c:ptCount val="3"/>
                <c:pt idx="0">
                  <c:v>8.8727542043110869E-2</c:v>
                </c:pt>
                <c:pt idx="1">
                  <c:v>0.09</c:v>
                </c:pt>
                <c:pt idx="2">
                  <c:v>0.09</c:v>
                </c:pt>
              </c:numCache>
            </c:numRef>
          </c:val>
          <c:extLst>
            <c:ext xmlns:c16="http://schemas.microsoft.com/office/drawing/2014/chart" uri="{C3380CC4-5D6E-409C-BE32-E72D297353CC}">
              <c16:uniqueId val="{00000001-8382-4E55-BEE8-98E7E8744D76}"/>
            </c:ext>
          </c:extLst>
        </c:ser>
        <c:ser>
          <c:idx val="2"/>
          <c:order val="2"/>
          <c:tx>
            <c:strRef>
              <c:f>Sheet1!$D$1</c:f>
              <c:strCache>
                <c:ptCount val="1"/>
                <c:pt idx="0">
                  <c:v>Can read and write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Served adults</c:v>
                </c:pt>
                <c:pt idx="1">
                  <c:v>Unserved adults</c:v>
                </c:pt>
                <c:pt idx="2">
                  <c:v>All adults</c:v>
                </c:pt>
              </c:strCache>
            </c:strRef>
          </c:cat>
          <c:val>
            <c:numRef>
              <c:f>Sheet1!$D$2:$D$4</c:f>
              <c:numCache>
                <c:formatCode>0%</c:formatCode>
                <c:ptCount val="3"/>
                <c:pt idx="0">
                  <c:v>0.53</c:v>
                </c:pt>
                <c:pt idx="1">
                  <c:v>0.25</c:v>
                </c:pt>
                <c:pt idx="2">
                  <c:v>0.26676114119061728</c:v>
                </c:pt>
              </c:numCache>
            </c:numRef>
          </c:val>
          <c:extLst>
            <c:ext xmlns:c16="http://schemas.microsoft.com/office/drawing/2014/chart" uri="{C3380CC4-5D6E-409C-BE32-E72D297353CC}">
              <c16:uniqueId val="{00000002-8382-4E55-BEE8-98E7E8744D76}"/>
            </c:ext>
          </c:extLst>
        </c:ser>
        <c:dLbls>
          <c:showLegendKey val="0"/>
          <c:showVal val="0"/>
          <c:showCatName val="0"/>
          <c:showSerName val="0"/>
          <c:showPercent val="0"/>
          <c:showBubbleSize val="0"/>
        </c:dLbls>
        <c:gapWidth val="150"/>
        <c:overlap val="100"/>
        <c:axId val="384424128"/>
        <c:axId val="384421776"/>
      </c:barChart>
      <c:catAx>
        <c:axId val="38442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84421776"/>
        <c:crosses val="autoZero"/>
        <c:auto val="1"/>
        <c:lblAlgn val="ctr"/>
        <c:lblOffset val="100"/>
        <c:noMultiLvlLbl val="0"/>
      </c:catAx>
      <c:valAx>
        <c:axId val="384421776"/>
        <c:scaling>
          <c:orientation val="minMax"/>
          <c:max val="1"/>
        </c:scaling>
        <c:delete val="1"/>
        <c:axPos val="l"/>
        <c:numFmt formatCode="0%" sourceLinked="1"/>
        <c:majorTickMark val="none"/>
        <c:minorTickMark val="none"/>
        <c:tickLblPos val="nextTo"/>
        <c:crossAx val="38442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dirty="0" smtClean="0"/>
              <a:t>Numeracy</a:t>
            </a:r>
            <a:endParaRPr lang="en-US" dirty="0"/>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Served adults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Addition</c:v>
                </c:pt>
                <c:pt idx="1">
                  <c:v>Subtraction</c:v>
                </c:pt>
                <c:pt idx="2">
                  <c:v>Multiplication</c:v>
                </c:pt>
                <c:pt idx="3">
                  <c:v>Division</c:v>
                </c:pt>
              </c:strCache>
            </c:strRef>
          </c:cat>
          <c:val>
            <c:numRef>
              <c:f>Sheet1!$B$2:$B$5</c:f>
              <c:numCache>
                <c:formatCode>0%</c:formatCode>
                <c:ptCount val="4"/>
                <c:pt idx="0">
                  <c:v>0.92977685129730014</c:v>
                </c:pt>
                <c:pt idx="1">
                  <c:v>0.82625299042731148</c:v>
                </c:pt>
                <c:pt idx="2">
                  <c:v>0.70145306341148583</c:v>
                </c:pt>
                <c:pt idx="3">
                  <c:v>0.71780218952971286</c:v>
                </c:pt>
              </c:numCache>
            </c:numRef>
          </c:val>
          <c:extLst>
            <c:ext xmlns:c16="http://schemas.microsoft.com/office/drawing/2014/chart" uri="{C3380CC4-5D6E-409C-BE32-E72D297353CC}">
              <c16:uniqueId val="{00000000-7123-41C2-BE9E-A049875DE5E5}"/>
            </c:ext>
          </c:extLst>
        </c:ser>
        <c:ser>
          <c:idx val="1"/>
          <c:order val="1"/>
          <c:tx>
            <c:strRef>
              <c:f>Sheet1!$C$1</c:f>
              <c:strCache>
                <c:ptCount val="1"/>
                <c:pt idx="0">
                  <c:v>Unserved adults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Addition</c:v>
                </c:pt>
                <c:pt idx="1">
                  <c:v>Subtraction</c:v>
                </c:pt>
                <c:pt idx="2">
                  <c:v>Multiplication</c:v>
                </c:pt>
                <c:pt idx="3">
                  <c:v>Division</c:v>
                </c:pt>
              </c:strCache>
            </c:strRef>
          </c:cat>
          <c:val>
            <c:numRef>
              <c:f>Sheet1!$C$2:$C$5</c:f>
              <c:numCache>
                <c:formatCode>0%</c:formatCode>
                <c:ptCount val="4"/>
                <c:pt idx="0">
                  <c:v>0.69289654222797215</c:v>
                </c:pt>
                <c:pt idx="1">
                  <c:v>0.5708369394325763</c:v>
                </c:pt>
                <c:pt idx="2">
                  <c:v>0.38120528121761155</c:v>
                </c:pt>
                <c:pt idx="3">
                  <c:v>0.44243838376698053</c:v>
                </c:pt>
              </c:numCache>
            </c:numRef>
          </c:val>
          <c:extLst>
            <c:ext xmlns:c16="http://schemas.microsoft.com/office/drawing/2014/chart" uri="{C3380CC4-5D6E-409C-BE32-E72D297353CC}">
              <c16:uniqueId val="{00000001-7123-41C2-BE9E-A049875DE5E5}"/>
            </c:ext>
          </c:extLst>
        </c:ser>
        <c:ser>
          <c:idx val="2"/>
          <c:order val="2"/>
          <c:tx>
            <c:strRef>
              <c:f>Sheet1!$D$1</c:f>
              <c:strCache>
                <c:ptCount val="1"/>
                <c:pt idx="0">
                  <c:v>All adults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Addition</c:v>
                </c:pt>
                <c:pt idx="1">
                  <c:v>Subtraction</c:v>
                </c:pt>
                <c:pt idx="2">
                  <c:v>Multiplication</c:v>
                </c:pt>
                <c:pt idx="3">
                  <c:v>Division</c:v>
                </c:pt>
              </c:strCache>
            </c:strRef>
          </c:cat>
          <c:val>
            <c:numRef>
              <c:f>Sheet1!$D$2:$D$5</c:f>
              <c:numCache>
                <c:formatCode>0%</c:formatCode>
                <c:ptCount val="4"/>
                <c:pt idx="0">
                  <c:v>0.70825484880260059</c:v>
                </c:pt>
                <c:pt idx="1">
                  <c:v>0.58739700665737138</c:v>
                </c:pt>
                <c:pt idx="2">
                  <c:v>0.40196869097959104</c:v>
                </c:pt>
                <c:pt idx="3">
                  <c:v>0.46029175467204442</c:v>
                </c:pt>
              </c:numCache>
            </c:numRef>
          </c:val>
          <c:extLst>
            <c:ext xmlns:c16="http://schemas.microsoft.com/office/drawing/2014/chart" uri="{C3380CC4-5D6E-409C-BE32-E72D297353CC}">
              <c16:uniqueId val="{00000002-7123-41C2-BE9E-A049875DE5E5}"/>
            </c:ext>
          </c:extLst>
        </c:ser>
        <c:dLbls>
          <c:dLblPos val="outEnd"/>
          <c:showLegendKey val="0"/>
          <c:showVal val="1"/>
          <c:showCatName val="0"/>
          <c:showSerName val="0"/>
          <c:showPercent val="0"/>
          <c:showBubbleSize val="0"/>
        </c:dLbls>
        <c:gapWidth val="182"/>
        <c:axId val="384421384"/>
        <c:axId val="384424912"/>
      </c:barChart>
      <c:catAx>
        <c:axId val="384421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84424912"/>
        <c:crosses val="autoZero"/>
        <c:auto val="1"/>
        <c:lblAlgn val="ctr"/>
        <c:lblOffset val="100"/>
        <c:noMultiLvlLbl val="0"/>
      </c:catAx>
      <c:valAx>
        <c:axId val="384424912"/>
        <c:scaling>
          <c:orientation val="minMax"/>
        </c:scaling>
        <c:delete val="1"/>
        <c:axPos val="t"/>
        <c:numFmt formatCode="0%" sourceLinked="1"/>
        <c:majorTickMark val="none"/>
        <c:minorTickMark val="none"/>
        <c:tickLblPos val="nextTo"/>
        <c:crossAx val="384421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Served adults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a mobile phone</c:v>
                </c:pt>
                <c:pt idx="1">
                  <c:v>Member of hh owns a mobile phone</c:v>
                </c:pt>
                <c:pt idx="2">
                  <c:v>Personally owns a phone</c:v>
                </c:pt>
                <c:pt idx="3">
                  <c:v>Internet access</c:v>
                </c:pt>
              </c:strCache>
            </c:strRef>
          </c:cat>
          <c:val>
            <c:numRef>
              <c:f>Sheet1!$B$2:$B$5</c:f>
              <c:numCache>
                <c:formatCode>0%</c:formatCode>
                <c:ptCount val="4"/>
                <c:pt idx="0">
                  <c:v>0.99845178703187587</c:v>
                </c:pt>
                <c:pt idx="1">
                  <c:v>0.93581637973694198</c:v>
                </c:pt>
                <c:pt idx="2">
                  <c:v>0.97289546429255425</c:v>
                </c:pt>
                <c:pt idx="3">
                  <c:v>0.5761680240983329</c:v>
                </c:pt>
              </c:numCache>
            </c:numRef>
          </c:val>
          <c:extLst>
            <c:ext xmlns:c16="http://schemas.microsoft.com/office/drawing/2014/chart" uri="{C3380CC4-5D6E-409C-BE32-E72D297353CC}">
              <c16:uniqueId val="{00000000-3809-445B-8579-BF91766BE8E4}"/>
            </c:ext>
          </c:extLst>
        </c:ser>
        <c:ser>
          <c:idx val="1"/>
          <c:order val="1"/>
          <c:tx>
            <c:strRef>
              <c:f>Sheet1!$C$1</c:f>
              <c:strCache>
                <c:ptCount val="1"/>
                <c:pt idx="0">
                  <c:v>Unservd adults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a mobile phone</c:v>
                </c:pt>
                <c:pt idx="1">
                  <c:v>Member of hh owns a mobile phone</c:v>
                </c:pt>
                <c:pt idx="2">
                  <c:v>Personally owns a phone</c:v>
                </c:pt>
                <c:pt idx="3">
                  <c:v>Internet access</c:v>
                </c:pt>
              </c:strCache>
            </c:strRef>
          </c:cat>
          <c:val>
            <c:numRef>
              <c:f>Sheet1!$C$2:$C$5</c:f>
              <c:numCache>
                <c:formatCode>0%</c:formatCode>
                <c:ptCount val="4"/>
                <c:pt idx="0">
                  <c:v>0.92752500095653101</c:v>
                </c:pt>
                <c:pt idx="1">
                  <c:v>0.79275034334377059</c:v>
                </c:pt>
                <c:pt idx="2">
                  <c:v>0.60247314959138376</c:v>
                </c:pt>
                <c:pt idx="3">
                  <c:v>0.23412258424610241</c:v>
                </c:pt>
              </c:numCache>
            </c:numRef>
          </c:val>
          <c:extLst>
            <c:ext xmlns:c16="http://schemas.microsoft.com/office/drawing/2014/chart" uri="{C3380CC4-5D6E-409C-BE32-E72D297353CC}">
              <c16:uniqueId val="{00000001-3809-445B-8579-BF91766BE8E4}"/>
            </c:ext>
          </c:extLst>
        </c:ser>
        <c:ser>
          <c:idx val="2"/>
          <c:order val="2"/>
          <c:tx>
            <c:strRef>
              <c:f>Sheet1!$D$1</c:f>
              <c:strCache>
                <c:ptCount val="1"/>
                <c:pt idx="0">
                  <c:v>All adults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a mobile phone</c:v>
                </c:pt>
                <c:pt idx="1">
                  <c:v>Member of hh owns a mobile phone</c:v>
                </c:pt>
                <c:pt idx="2">
                  <c:v>Personally owns a phone</c:v>
                </c:pt>
                <c:pt idx="3">
                  <c:v>Internet access</c:v>
                </c:pt>
              </c:strCache>
            </c:strRef>
          </c:cat>
          <c:val>
            <c:numRef>
              <c:f>Sheet1!$D$2:$D$5</c:f>
              <c:numCache>
                <c:formatCode>0%</c:formatCode>
                <c:ptCount val="4"/>
                <c:pt idx="0">
                  <c:v>0.93212358235278958</c:v>
                </c:pt>
                <c:pt idx="1">
                  <c:v>0.80202611219280184</c:v>
                </c:pt>
                <c:pt idx="2">
                  <c:v>0.62648969279761613</c:v>
                </c:pt>
                <c:pt idx="3">
                  <c:v>0.25629929649771954</c:v>
                </c:pt>
              </c:numCache>
            </c:numRef>
          </c:val>
          <c:extLst>
            <c:ext xmlns:c16="http://schemas.microsoft.com/office/drawing/2014/chart" uri="{C3380CC4-5D6E-409C-BE32-E72D297353CC}">
              <c16:uniqueId val="{00000002-3809-445B-8579-BF91766BE8E4}"/>
            </c:ext>
          </c:extLst>
        </c:ser>
        <c:dLbls>
          <c:dLblPos val="outEnd"/>
          <c:showLegendKey val="0"/>
          <c:showVal val="1"/>
          <c:showCatName val="0"/>
          <c:showSerName val="0"/>
          <c:showPercent val="0"/>
          <c:showBubbleSize val="0"/>
        </c:dLbls>
        <c:gapWidth val="82"/>
        <c:axId val="419842808"/>
        <c:axId val="419844768"/>
      </c:barChart>
      <c:catAx>
        <c:axId val="419842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1"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9844768"/>
        <c:crosses val="autoZero"/>
        <c:auto val="1"/>
        <c:lblAlgn val="ctr"/>
        <c:lblOffset val="100"/>
        <c:noMultiLvlLbl val="0"/>
      </c:catAx>
      <c:valAx>
        <c:axId val="419844768"/>
        <c:scaling>
          <c:orientation val="minMax"/>
        </c:scaling>
        <c:delete val="1"/>
        <c:axPos val="t"/>
        <c:numFmt formatCode="0%" sourceLinked="1"/>
        <c:majorTickMark val="none"/>
        <c:minorTickMark val="none"/>
        <c:tickLblPos val="nextTo"/>
        <c:crossAx val="419842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3851706036747"/>
          <c:y val="0.16933205776227675"/>
          <c:w val="0.49084481627296589"/>
          <c:h val="0.79971658571753323"/>
        </c:manualLayout>
      </c:layout>
      <c:barChart>
        <c:barDir val="bar"/>
        <c:grouping val="clustered"/>
        <c:varyColors val="0"/>
        <c:ser>
          <c:idx val="0"/>
          <c:order val="0"/>
          <c:tx>
            <c:strRef>
              <c:f>Sheet1!$B$1</c:f>
              <c:strCache>
                <c:ptCount val="1"/>
                <c:pt idx="0">
                  <c:v>served adults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get credit/loan</c:v>
                </c:pt>
                <c:pt idx="1">
                  <c:v>To save/keep money safe</c:v>
                </c:pt>
                <c:pt idx="2">
                  <c:v>To learn about business development</c:v>
                </c:pt>
                <c:pt idx="3">
                  <c:v>Low income/to increase income</c:v>
                </c:pt>
                <c:pt idx="4">
                  <c:v>Proximity</c:v>
                </c:pt>
              </c:strCache>
            </c:strRef>
          </c:cat>
          <c:val>
            <c:numRef>
              <c:f>Sheet1!$B$2:$B$6</c:f>
              <c:numCache>
                <c:formatCode>0%</c:formatCode>
                <c:ptCount val="5"/>
                <c:pt idx="0">
                  <c:v>0.75880560567934363</c:v>
                </c:pt>
                <c:pt idx="1">
                  <c:v>0.09</c:v>
                </c:pt>
                <c:pt idx="2">
                  <c:v>6.3678509328330621E-2</c:v>
                </c:pt>
                <c:pt idx="3">
                  <c:v>4.8156184899365392E-2</c:v>
                </c:pt>
                <c:pt idx="4">
                  <c:v>1.2783691742725332E-2</c:v>
                </c:pt>
              </c:numCache>
            </c:numRef>
          </c:val>
          <c:extLst>
            <c:ext xmlns:c16="http://schemas.microsoft.com/office/drawing/2014/chart" uri="{C3380CC4-5D6E-409C-BE32-E72D297353CC}">
              <c16:uniqueId val="{00000000-DF43-4161-9437-B47DB93DCB25}"/>
            </c:ext>
          </c:extLst>
        </c:ser>
        <c:dLbls>
          <c:dLblPos val="outEnd"/>
          <c:showLegendKey val="0"/>
          <c:showVal val="1"/>
          <c:showCatName val="0"/>
          <c:showSerName val="0"/>
          <c:showPercent val="0"/>
          <c:showBubbleSize val="0"/>
        </c:dLbls>
        <c:gapWidth val="182"/>
        <c:axId val="422936280"/>
        <c:axId val="422937456"/>
      </c:barChart>
      <c:catAx>
        <c:axId val="4229362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2937456"/>
        <c:crosses val="autoZero"/>
        <c:auto val="1"/>
        <c:lblAlgn val="ctr"/>
        <c:lblOffset val="100"/>
        <c:noMultiLvlLbl val="0"/>
      </c:catAx>
      <c:valAx>
        <c:axId val="422937456"/>
        <c:scaling>
          <c:orientation val="minMax"/>
          <c:max val="1"/>
        </c:scaling>
        <c:delete val="1"/>
        <c:axPos val="t"/>
        <c:title>
          <c:tx>
            <c:rich>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r>
                  <a:rPr lang="en-US" b="1" dirty="0"/>
                  <a:t>Main reason for starting to us an MFI?</a:t>
                </a:r>
              </a:p>
              <a:p>
                <a:pPr>
                  <a:defRPr/>
                </a:pPr>
                <a:r>
                  <a:rPr lang="en-US" dirty="0"/>
                  <a:t>Base= MFI clients only</a:t>
                </a:r>
              </a:p>
            </c:rich>
          </c:tx>
          <c:layout>
            <c:manualLayout>
              <c:xMode val="edge"/>
              <c:yMode val="edge"/>
              <c:x val="0.26742618110236227"/>
              <c:y val="3.956855094034961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1"/>
        <c:majorTickMark val="out"/>
        <c:minorTickMark val="none"/>
        <c:tickLblPos val="nextTo"/>
        <c:crossAx val="422936280"/>
        <c:crosses val="autoZero"/>
        <c:crossBetween val="between"/>
      </c:valAx>
      <c:spPr>
        <a:noFill/>
        <a:ln>
          <a:noFill/>
        </a:ln>
        <a:effectLst/>
      </c:spPr>
    </c:plotArea>
    <c:plotVisOnly val="1"/>
    <c:dispBlanksAs val="gap"/>
    <c:showDLblsOverMax val="0"/>
  </c:chart>
  <c:spPr>
    <a:noFill/>
    <a:ln>
      <a:noFill/>
    </a:ln>
    <a:effectLst/>
  </c:spPr>
  <c:txPr>
    <a:bodyPr/>
    <a:lstStyle/>
    <a:p>
      <a:pPr>
        <a:defRPr sz="1400" b="0" i="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275296379982"/>
          <c:y val="0.20760273435405607"/>
          <c:w val="0.46433099838786451"/>
          <c:h val="0.71188297241141851"/>
        </c:manualLayout>
      </c:layout>
      <c:barChart>
        <c:barDir val="bar"/>
        <c:grouping val="clustered"/>
        <c:varyColors val="0"/>
        <c:ser>
          <c:idx val="0"/>
          <c:order val="0"/>
          <c:tx>
            <c:strRef>
              <c:f>Sheet1!$B$1</c:f>
              <c:strCache>
                <c:ptCount val="1"/>
                <c:pt idx="0">
                  <c:v>% Served</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Having access to loans</c:v>
                </c:pt>
                <c:pt idx="1">
                  <c:v>Safety of money</c:v>
                </c:pt>
                <c:pt idx="2">
                  <c:v>Getting interest on savings</c:v>
                </c:pt>
                <c:pt idx="3">
                  <c:v>Being able to save</c:v>
                </c:pt>
                <c:pt idx="4">
                  <c:v>Convenience of transactions</c:v>
                </c:pt>
                <c:pt idx="5">
                  <c:v>Offers different transaction possibilities</c:v>
                </c:pt>
              </c:strCache>
            </c:strRef>
          </c:cat>
          <c:val>
            <c:numRef>
              <c:f>Sheet1!$B$2:$B$7</c:f>
              <c:numCache>
                <c:formatCode>0%</c:formatCode>
                <c:ptCount val="6"/>
                <c:pt idx="0">
                  <c:v>0.56944156036901694</c:v>
                </c:pt>
                <c:pt idx="1">
                  <c:v>0.19599640051147937</c:v>
                </c:pt>
                <c:pt idx="2">
                  <c:v>6.8729863525355081E-2</c:v>
                </c:pt>
                <c:pt idx="3">
                  <c:v>4.6400121903525521E-2</c:v>
                </c:pt>
                <c:pt idx="4">
                  <c:v>4.6348225319575692E-2</c:v>
                </c:pt>
                <c:pt idx="5">
                  <c:v>2.1512811185379711E-2</c:v>
                </c:pt>
              </c:numCache>
            </c:numRef>
          </c:val>
          <c:extLst>
            <c:ext xmlns:c16="http://schemas.microsoft.com/office/drawing/2014/chart" uri="{C3380CC4-5D6E-409C-BE32-E72D297353CC}">
              <c16:uniqueId val="{00000000-666B-4447-AC72-AE4EEDCE0E38}"/>
            </c:ext>
          </c:extLst>
        </c:ser>
        <c:dLbls>
          <c:dLblPos val="outEnd"/>
          <c:showLegendKey val="0"/>
          <c:showVal val="1"/>
          <c:showCatName val="0"/>
          <c:showSerName val="0"/>
          <c:showPercent val="0"/>
          <c:showBubbleSize val="0"/>
        </c:dLbls>
        <c:gapWidth val="182"/>
        <c:axId val="422935888"/>
        <c:axId val="422931968"/>
      </c:barChart>
      <c:catAx>
        <c:axId val="422935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2931968"/>
        <c:crosses val="autoZero"/>
        <c:auto val="1"/>
        <c:lblAlgn val="ctr"/>
        <c:lblOffset val="100"/>
        <c:noMultiLvlLbl val="0"/>
      </c:catAx>
      <c:valAx>
        <c:axId val="422931968"/>
        <c:scaling>
          <c:orientation val="minMax"/>
        </c:scaling>
        <c:delete val="1"/>
        <c:axPos val="t"/>
        <c:title>
          <c:tx>
            <c:rich>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600" b="1" dirty="0"/>
                  <a:t>What do they value most about MFIs?</a:t>
                </a:r>
              </a:p>
              <a:p>
                <a:pPr>
                  <a:defRPr sz="1600"/>
                </a:pPr>
                <a:r>
                  <a:rPr lang="en-US" sz="1600" dirty="0"/>
                  <a:t>Base= MFI clients only</a:t>
                </a:r>
              </a:p>
            </c:rich>
          </c:tx>
          <c:layout>
            <c:manualLayout>
              <c:xMode val="edge"/>
              <c:yMode val="edge"/>
              <c:x val="0.27812549212598425"/>
              <c:y val="4.99881024492116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crossAx val="422935888"/>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9525028121568"/>
          <c:y val="0.19563351808824536"/>
          <c:w val="0.42976322982884441"/>
          <c:h val="0.77423052609280885"/>
        </c:manualLayout>
      </c:layout>
      <c:barChart>
        <c:barDir val="bar"/>
        <c:grouping val="clustered"/>
        <c:varyColors val="0"/>
        <c:ser>
          <c:idx val="0"/>
          <c:order val="0"/>
          <c:tx>
            <c:strRef>
              <c:f>Sheet1!$B$1</c:f>
              <c:strCache>
                <c:ptCount val="1"/>
                <c:pt idx="0">
                  <c:v>%of served</c:v>
                </c:pt>
              </c:strCache>
            </c:strRef>
          </c:tx>
          <c:spPr>
            <a:solidFill>
              <a:srgbClr val="C00000"/>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0-5AAE-4B68-BF28-2F486FE3B984}"/>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The interest on loans are high</c:v>
                </c:pt>
                <c:pt idx="1">
                  <c:v>Nothing</c:v>
                </c:pt>
                <c:pt idx="2">
                  <c:v>The services are not suitable/don’t meet my needs</c:v>
                </c:pt>
                <c:pt idx="3">
                  <c:v>The fees/charges are high</c:v>
                </c:pt>
                <c:pt idx="4">
                  <c:v>The staff are not helpful/friendly</c:v>
                </c:pt>
                <c:pt idx="5">
                  <c:v>It is very far to go to the branch</c:v>
                </c:pt>
                <c:pt idx="6">
                  <c:v>I cannot get a loan</c:v>
                </c:pt>
                <c:pt idx="7">
                  <c:v>It takes long to get a loan when you need it</c:v>
                </c:pt>
                <c:pt idx="8">
                  <c:v>It is not for people like me/I feel uncomfortable/intimidated</c:v>
                </c:pt>
                <c:pt idx="9">
                  <c:v>The staff cannot solve my problems</c:v>
                </c:pt>
                <c:pt idx="10">
                  <c:v>The interest on savings is low</c:v>
                </c:pt>
              </c:strCache>
            </c:strRef>
          </c:cat>
          <c:val>
            <c:numRef>
              <c:f>Sheet1!$B$2:$B$12</c:f>
              <c:numCache>
                <c:formatCode>0%</c:formatCode>
                <c:ptCount val="11"/>
                <c:pt idx="0">
                  <c:v>0.23000157675931462</c:v>
                </c:pt>
                <c:pt idx="1">
                  <c:v>0.18936159111503173</c:v>
                </c:pt>
                <c:pt idx="2">
                  <c:v>0.14120253499045909</c:v>
                </c:pt>
                <c:pt idx="3">
                  <c:v>8.900656112319745E-2</c:v>
                </c:pt>
                <c:pt idx="4">
                  <c:v>7.6624394520370037E-2</c:v>
                </c:pt>
                <c:pt idx="5">
                  <c:v>6.4141586506428608E-2</c:v>
                </c:pt>
                <c:pt idx="6">
                  <c:v>4.7377357979333699E-2</c:v>
                </c:pt>
                <c:pt idx="7">
                  <c:v>3.8976819058245016E-2</c:v>
                </c:pt>
                <c:pt idx="8">
                  <c:v>2.806992239789469E-2</c:v>
                </c:pt>
                <c:pt idx="9">
                  <c:v>2.6343515430423275E-2</c:v>
                </c:pt>
                <c:pt idx="10">
                  <c:v>2.3035403762843836E-2</c:v>
                </c:pt>
              </c:numCache>
            </c:numRef>
          </c:val>
          <c:extLst>
            <c:ext xmlns:c16="http://schemas.microsoft.com/office/drawing/2014/chart" uri="{C3380CC4-5D6E-409C-BE32-E72D297353CC}">
              <c16:uniqueId val="{00000000-E52B-4617-85BD-3F366615889B}"/>
            </c:ext>
          </c:extLst>
        </c:ser>
        <c:dLbls>
          <c:showLegendKey val="0"/>
          <c:showVal val="0"/>
          <c:showCatName val="0"/>
          <c:showSerName val="0"/>
          <c:showPercent val="0"/>
          <c:showBubbleSize val="0"/>
        </c:dLbls>
        <c:gapWidth val="182"/>
        <c:axId val="422936672"/>
        <c:axId val="422938632"/>
      </c:barChart>
      <c:catAx>
        <c:axId val="422936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2938632"/>
        <c:crosses val="autoZero"/>
        <c:auto val="1"/>
        <c:lblAlgn val="ctr"/>
        <c:lblOffset val="100"/>
        <c:noMultiLvlLbl val="0"/>
      </c:catAx>
      <c:valAx>
        <c:axId val="422938632"/>
        <c:scaling>
          <c:orientation val="minMax"/>
          <c:max val="0.70000000000000007"/>
        </c:scaling>
        <c:delete val="1"/>
        <c:axPos val="t"/>
        <c:title>
          <c:tx>
            <c:rich>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600" b="1" dirty="0"/>
                  <a:t>What do MFI clients dislike about MFI services?</a:t>
                </a:r>
              </a:p>
              <a:p>
                <a:pPr>
                  <a:defRPr sz="1600"/>
                </a:pPr>
                <a:r>
                  <a:rPr lang="en-US" sz="1600" dirty="0"/>
                  <a:t>Base= MFI clients only</a:t>
                </a:r>
              </a:p>
            </c:rich>
          </c:tx>
          <c:layout>
            <c:manualLayout>
              <c:xMode val="edge"/>
              <c:yMode val="edge"/>
              <c:x val="0.22931574320133541"/>
              <c:y val="6.166438496396863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crossAx val="422936672"/>
        <c:crosses val="autoZero"/>
        <c:crossBetween val="between"/>
      </c:valAx>
      <c:spPr>
        <a:noFill/>
        <a:ln>
          <a:noFill/>
        </a:ln>
        <a:effectLst/>
      </c:spPr>
    </c:plotArea>
    <c:plotVisOnly val="1"/>
    <c:dispBlanksAs val="gap"/>
    <c:showDLblsOverMax val="0"/>
  </c:chart>
  <c:spPr>
    <a:noFill/>
    <a:ln>
      <a:noFill/>
    </a:ln>
    <a:effectLst/>
  </c:spPr>
  <c:txPr>
    <a:bodyPr/>
    <a:lstStyle/>
    <a:p>
      <a:pPr>
        <a:defRPr sz="1400" b="0" i="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275296379982"/>
          <c:y val="0.17665137783386589"/>
          <c:w val="0.46433099838786451"/>
          <c:h val="0.74283432893160872"/>
        </c:manualLayout>
      </c:layout>
      <c:barChart>
        <c:barDir val="bar"/>
        <c:grouping val="clustered"/>
        <c:varyColors val="0"/>
        <c:ser>
          <c:idx val="0"/>
          <c:order val="0"/>
          <c:tx>
            <c:strRef>
              <c:f>Sheet1!$B$1</c:f>
              <c:strCache>
                <c:ptCount val="1"/>
                <c:pt idx="0">
                  <c:v>Served adults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 your name only</c:v>
                </c:pt>
                <c:pt idx="1">
                  <c:v>In your name and someone else’s name jointly</c:v>
                </c:pt>
                <c:pt idx="2">
                  <c:v>Through a group/association you belong to</c:v>
                </c:pt>
                <c:pt idx="3">
                  <c:v>In somebody else’s name and not in your name at all</c:v>
                </c:pt>
                <c:pt idx="4">
                  <c:v>Through a group/association you belong to</c:v>
                </c:pt>
              </c:strCache>
            </c:strRef>
          </c:cat>
          <c:val>
            <c:numRef>
              <c:f>Sheet1!$B$2:$B$6</c:f>
              <c:numCache>
                <c:formatCode>0%</c:formatCode>
                <c:ptCount val="5"/>
                <c:pt idx="0">
                  <c:v>0.85323086534889891</c:v>
                </c:pt>
                <c:pt idx="1">
                  <c:v>1.9570118851149676E-2</c:v>
                </c:pt>
                <c:pt idx="2">
                  <c:v>0.14316899286750834</c:v>
                </c:pt>
                <c:pt idx="3">
                  <c:v>6.1739479393078306E-2</c:v>
                </c:pt>
                <c:pt idx="4">
                  <c:v>4.8968355332674615E-2</c:v>
                </c:pt>
              </c:numCache>
            </c:numRef>
          </c:val>
          <c:extLst>
            <c:ext xmlns:c16="http://schemas.microsoft.com/office/drawing/2014/chart" uri="{C3380CC4-5D6E-409C-BE32-E72D297353CC}">
              <c16:uniqueId val="{00000000-AA7E-4A8F-925F-178185AD781A}"/>
            </c:ext>
          </c:extLst>
        </c:ser>
        <c:dLbls>
          <c:dLblPos val="outEnd"/>
          <c:showLegendKey val="0"/>
          <c:showVal val="1"/>
          <c:showCatName val="0"/>
          <c:showSerName val="0"/>
          <c:showPercent val="0"/>
          <c:showBubbleSize val="0"/>
        </c:dLbls>
        <c:gapWidth val="182"/>
        <c:axId val="422937848"/>
        <c:axId val="422935104"/>
      </c:barChart>
      <c:catAx>
        <c:axId val="422937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2935104"/>
        <c:crosses val="autoZero"/>
        <c:auto val="1"/>
        <c:lblAlgn val="ctr"/>
        <c:lblOffset val="100"/>
        <c:noMultiLvlLbl val="0"/>
      </c:catAx>
      <c:valAx>
        <c:axId val="422935104"/>
        <c:scaling>
          <c:orientation val="minMax"/>
        </c:scaling>
        <c:delete val="1"/>
        <c:axPos val="t"/>
        <c:title>
          <c:tx>
            <c:rich>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600" b="1" dirty="0"/>
                  <a:t>Who owns the account?</a:t>
                </a:r>
              </a:p>
              <a:p>
                <a:pPr>
                  <a:defRPr sz="1600"/>
                </a:pPr>
                <a:r>
                  <a:rPr lang="en-US" sz="1600" dirty="0"/>
                  <a:t>Base= MFI clients only</a:t>
                </a:r>
              </a:p>
            </c:rich>
          </c:tx>
          <c:layout>
            <c:manualLayout>
              <c:xMode val="edge"/>
              <c:yMode val="edge"/>
              <c:x val="0.34957726377952758"/>
              <c:y val="4.154682339825068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crossAx val="422937848"/>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6390170329832"/>
          <c:y val="0.14762821967721951"/>
          <c:w val="0.44229155489077127"/>
          <c:h val="0.82176660850880734"/>
        </c:manualLayout>
      </c:layout>
      <c:barChart>
        <c:barDir val="bar"/>
        <c:grouping val="clustered"/>
        <c:varyColors val="0"/>
        <c:ser>
          <c:idx val="0"/>
          <c:order val="0"/>
          <c:tx>
            <c:strRef>
              <c:f>Sheet1!$B$1</c:f>
              <c:strCache>
                <c:ptCount val="1"/>
                <c:pt idx="0">
                  <c:v>served aduts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Daily</c:v>
                </c:pt>
                <c:pt idx="1">
                  <c:v>Once or more a week but not daily</c:v>
                </c:pt>
                <c:pt idx="2">
                  <c:v>Once or more a month but not weekly</c:v>
                </c:pt>
                <c:pt idx="3">
                  <c:v>Less than once a month</c:v>
                </c:pt>
              </c:strCache>
            </c:strRef>
          </c:cat>
          <c:val>
            <c:numRef>
              <c:f>Sheet1!$B$2:$B$5</c:f>
              <c:numCache>
                <c:formatCode>0%</c:formatCode>
                <c:ptCount val="4"/>
                <c:pt idx="0">
                  <c:v>3.4270853743940161E-3</c:v>
                </c:pt>
                <c:pt idx="1">
                  <c:v>0.40357149982201906</c:v>
                </c:pt>
                <c:pt idx="2">
                  <c:v>9.7489320275010838E-2</c:v>
                </c:pt>
                <c:pt idx="3">
                  <c:v>0.4955120945285762</c:v>
                </c:pt>
              </c:numCache>
            </c:numRef>
          </c:val>
          <c:extLst>
            <c:ext xmlns:c16="http://schemas.microsoft.com/office/drawing/2014/chart" uri="{C3380CC4-5D6E-409C-BE32-E72D297353CC}">
              <c16:uniqueId val="{00000000-3BD3-4750-9C07-4D2EA2C03B3B}"/>
            </c:ext>
          </c:extLst>
        </c:ser>
        <c:dLbls>
          <c:dLblPos val="outEnd"/>
          <c:showLegendKey val="0"/>
          <c:showVal val="1"/>
          <c:showCatName val="0"/>
          <c:showSerName val="0"/>
          <c:showPercent val="0"/>
          <c:showBubbleSize val="0"/>
        </c:dLbls>
        <c:gapWidth val="182"/>
        <c:axId val="422931184"/>
        <c:axId val="422931576"/>
      </c:barChart>
      <c:catAx>
        <c:axId val="42293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2931576"/>
        <c:crosses val="autoZero"/>
        <c:auto val="1"/>
        <c:lblAlgn val="ctr"/>
        <c:lblOffset val="100"/>
        <c:noMultiLvlLbl val="0"/>
      </c:catAx>
      <c:valAx>
        <c:axId val="422931576"/>
        <c:scaling>
          <c:orientation val="minMax"/>
        </c:scaling>
        <c:delete val="1"/>
        <c:axPos val="t"/>
        <c:title>
          <c:tx>
            <c:rich>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600" b="1" dirty="0"/>
                  <a:t>Frequency</a:t>
                </a:r>
                <a:r>
                  <a:rPr lang="en-US" b="1" dirty="0"/>
                  <a:t> of using MFI services?</a:t>
                </a:r>
              </a:p>
              <a:p>
                <a:pPr>
                  <a:defRPr/>
                </a:pPr>
                <a:r>
                  <a:rPr lang="en-US" dirty="0"/>
                  <a:t>Base= MFI </a:t>
                </a:r>
                <a:r>
                  <a:rPr lang="en-US" sz="1600" dirty="0"/>
                  <a:t>clients</a:t>
                </a:r>
                <a:r>
                  <a:rPr lang="en-US" dirty="0"/>
                  <a:t> only</a:t>
                </a:r>
              </a:p>
            </c:rich>
          </c:tx>
          <c:layout>
            <c:manualLayout>
              <c:xMode val="edge"/>
              <c:yMode val="edge"/>
              <c:x val="0.31472318769142615"/>
              <c:y val="4.07208711936323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crossAx val="422931184"/>
        <c:crosses val="autoZero"/>
        <c:crossBetween val="between"/>
      </c:valAx>
      <c:spPr>
        <a:noFill/>
        <a:ln>
          <a:noFill/>
        </a:ln>
        <a:effectLst/>
      </c:spPr>
    </c:plotArea>
    <c:plotVisOnly val="1"/>
    <c:dispBlanksAs val="gap"/>
    <c:showDLblsOverMax val="0"/>
  </c:chart>
  <c:spPr>
    <a:noFill/>
    <a:ln>
      <a:noFill/>
    </a:ln>
    <a:effectLst/>
  </c:spPr>
  <c:txPr>
    <a:bodyPr/>
    <a:lstStyle/>
    <a:p>
      <a:pPr>
        <a:defRPr sz="1400" i="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54846064456563"/>
          <c:y val="0.20711791496736467"/>
          <c:w val="0.52695658507104692"/>
          <c:h val="0.72916547999512782"/>
        </c:manualLayout>
      </c:layout>
      <c:barChart>
        <c:barDir val="bar"/>
        <c:grouping val="clustered"/>
        <c:varyColors val="0"/>
        <c:ser>
          <c:idx val="0"/>
          <c:order val="0"/>
          <c:tx>
            <c:strRef>
              <c:f>Sheet1!$B$1</c:f>
              <c:strCache>
                <c:ptCount val="1"/>
                <c:pt idx="0">
                  <c:v>Served adults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active users (30 days)</c:v>
                </c:pt>
                <c:pt idx="1">
                  <c:v>Active users (90 days)</c:v>
                </c:pt>
                <c:pt idx="2">
                  <c:v>Inactive</c:v>
                </c:pt>
              </c:strCache>
            </c:strRef>
          </c:cat>
          <c:val>
            <c:numRef>
              <c:f>Sheet1!$B$2:$B$4</c:f>
              <c:numCache>
                <c:formatCode>0%</c:formatCode>
                <c:ptCount val="3"/>
                <c:pt idx="0">
                  <c:v>0.59</c:v>
                </c:pt>
                <c:pt idx="1">
                  <c:v>0.12</c:v>
                </c:pt>
                <c:pt idx="2">
                  <c:v>0.28999999999999998</c:v>
                </c:pt>
              </c:numCache>
            </c:numRef>
          </c:val>
          <c:extLst>
            <c:ext xmlns:c16="http://schemas.microsoft.com/office/drawing/2014/chart" uri="{C3380CC4-5D6E-409C-BE32-E72D297353CC}">
              <c16:uniqueId val="{00000000-A0E5-4658-8671-7CCCFB9DD5C9}"/>
            </c:ext>
          </c:extLst>
        </c:ser>
        <c:dLbls>
          <c:dLblPos val="outEnd"/>
          <c:showLegendKey val="0"/>
          <c:showVal val="1"/>
          <c:showCatName val="0"/>
          <c:showSerName val="0"/>
          <c:showPercent val="0"/>
          <c:showBubbleSize val="0"/>
        </c:dLbls>
        <c:gapWidth val="182"/>
        <c:axId val="422932360"/>
        <c:axId val="422933536"/>
      </c:barChart>
      <c:catAx>
        <c:axId val="422932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2933536"/>
        <c:crosses val="autoZero"/>
        <c:auto val="1"/>
        <c:lblAlgn val="ctr"/>
        <c:lblOffset val="100"/>
        <c:noMultiLvlLbl val="0"/>
      </c:catAx>
      <c:valAx>
        <c:axId val="422933536"/>
        <c:scaling>
          <c:orientation val="minMax"/>
        </c:scaling>
        <c:delete val="1"/>
        <c:axPos val="t"/>
        <c:title>
          <c:tx>
            <c:rich>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600" b="1" i="0" baseline="0" dirty="0" smtClean="0">
                    <a:effectLst/>
                  </a:rPr>
                  <a:t>Account activity status?</a:t>
                </a:r>
                <a:endParaRPr lang="en-US" sz="1600" dirty="0" smtClean="0">
                  <a:effectLst/>
                </a:endParaRPr>
              </a:p>
              <a:p>
                <a:pPr>
                  <a:defRPr sz="1600"/>
                </a:pPr>
                <a:r>
                  <a:rPr lang="en-US" sz="1600" b="0" i="0" baseline="0" dirty="0" smtClean="0">
                    <a:effectLst/>
                  </a:rPr>
                  <a:t>Base= MFI clients only</a:t>
                </a:r>
                <a:endParaRPr lang="en-US" sz="1600" dirty="0">
                  <a:effectLst/>
                </a:endParaRPr>
              </a:p>
            </c:rich>
          </c:tx>
          <c:layout>
            <c:manualLayout>
              <c:xMode val="edge"/>
              <c:yMode val="edge"/>
              <c:x val="0.28335612674289012"/>
              <c:y val="4.885025999486433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crossAx val="422932360"/>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Calibri" panose="020F0502020204030204" pitchFamily="34" charset="0"/>
                <a:ea typeface="+mn-ea"/>
                <a:cs typeface="+mn-cs"/>
              </a:defRPr>
            </a:pPr>
            <a:r>
              <a:rPr lang="en-US" b="1" dirty="0"/>
              <a:t>Number of financial Products in the market</a:t>
            </a:r>
          </a:p>
          <a:p>
            <a:pPr>
              <a:defRPr/>
            </a:pPr>
            <a:r>
              <a:rPr lang="en-US" dirty="0"/>
              <a:t>Base: All products; n=1,534</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0.39250089809026495"/>
          <c:y val="0.1818221390686984"/>
          <c:w val="0.50102595785348147"/>
          <c:h val="0.80835684662197749"/>
        </c:manualLayout>
      </c:layout>
      <c:barChart>
        <c:barDir val="bar"/>
        <c:grouping val="clustered"/>
        <c:varyColors val="0"/>
        <c:ser>
          <c:idx val="0"/>
          <c:order val="0"/>
          <c:tx>
            <c:strRef>
              <c:f>Sheet6!$F$1444</c:f>
              <c:strCache>
                <c:ptCount val="1"/>
                <c:pt idx="0">
                  <c:v>Number of Products</c:v>
                </c:pt>
              </c:strCache>
            </c:strRef>
          </c:tx>
          <c:spPr>
            <a:solidFill>
              <a:srgbClr val="002060"/>
            </a:solidFill>
            <a:ln>
              <a:noFill/>
            </a:ln>
            <a:effectLst/>
          </c:spPr>
          <c:invertIfNegative val="0"/>
          <c:dPt>
            <c:idx val="3"/>
            <c:invertIfNegative val="0"/>
            <c:bubble3D val="0"/>
            <c:spPr>
              <a:solidFill>
                <a:srgbClr val="92D050"/>
              </a:solidFill>
              <a:ln>
                <a:noFill/>
              </a:ln>
              <a:effectLst/>
            </c:spPr>
            <c:extLst>
              <c:ext xmlns:c16="http://schemas.microsoft.com/office/drawing/2014/chart" uri="{C3380CC4-5D6E-409C-BE32-E72D297353CC}">
                <c16:uniqueId val="{00000000-FE04-46FB-B8C6-0E6035369DE3}"/>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Sheet6!$E$1445:$E$1453</c:f>
              <c:strCache>
                <c:ptCount val="9"/>
                <c:pt idx="0">
                  <c:v>Banks</c:v>
                </c:pt>
                <c:pt idx="1">
                  <c:v>Saccos</c:v>
                </c:pt>
                <c:pt idx="2">
                  <c:v>Insurance</c:v>
                </c:pt>
                <c:pt idx="3">
                  <c:v>MFI'S</c:v>
                </c:pt>
                <c:pt idx="4">
                  <c:v>Pension</c:v>
                </c:pt>
                <c:pt idx="5">
                  <c:v>Development banks</c:v>
                </c:pt>
                <c:pt idx="6">
                  <c:v>MNO'S</c:v>
                </c:pt>
                <c:pt idx="7">
                  <c:v>Aggregators</c:v>
                </c:pt>
                <c:pt idx="8">
                  <c:v>Money transfer</c:v>
                </c:pt>
              </c:strCache>
            </c:strRef>
          </c:cat>
          <c:val>
            <c:numRef>
              <c:f>Sheet6!$F$1445:$F$1453</c:f>
              <c:numCache>
                <c:formatCode>0%</c:formatCode>
                <c:ptCount val="9"/>
                <c:pt idx="0">
                  <c:v>0.64211212516297267</c:v>
                </c:pt>
                <c:pt idx="1">
                  <c:v>0.11734028683181226</c:v>
                </c:pt>
                <c:pt idx="2">
                  <c:v>0.11082138200782268</c:v>
                </c:pt>
                <c:pt idx="3">
                  <c:v>6.9752281616688394E-2</c:v>
                </c:pt>
                <c:pt idx="4">
                  <c:v>2.9986962190352021E-2</c:v>
                </c:pt>
                <c:pt idx="5">
                  <c:v>1.303780964797914E-2</c:v>
                </c:pt>
                <c:pt idx="6">
                  <c:v>9.778357235984355E-3</c:v>
                </c:pt>
                <c:pt idx="7">
                  <c:v>5.8670143415906128E-3</c:v>
                </c:pt>
                <c:pt idx="8">
                  <c:v>1.3037809647979139E-3</c:v>
                </c:pt>
              </c:numCache>
            </c:numRef>
          </c:val>
          <c:extLst>
            <c:ext xmlns:c16="http://schemas.microsoft.com/office/drawing/2014/chart" uri="{C3380CC4-5D6E-409C-BE32-E72D297353CC}">
              <c16:uniqueId val="{00000000-996C-4BAA-B08A-569F82501090}"/>
            </c:ext>
          </c:extLst>
        </c:ser>
        <c:dLbls>
          <c:showLegendKey val="0"/>
          <c:showVal val="0"/>
          <c:showCatName val="0"/>
          <c:showSerName val="0"/>
          <c:showPercent val="0"/>
          <c:showBubbleSize val="0"/>
        </c:dLbls>
        <c:gapWidth val="60"/>
        <c:axId val="580444320"/>
        <c:axId val="581139640"/>
      </c:barChart>
      <c:catAx>
        <c:axId val="580444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endParaRPr lang="en-US"/>
          </a:p>
        </c:txPr>
        <c:crossAx val="581139640"/>
        <c:crosses val="autoZero"/>
        <c:auto val="1"/>
        <c:lblAlgn val="ctr"/>
        <c:lblOffset val="100"/>
        <c:noMultiLvlLbl val="0"/>
      </c:catAx>
      <c:valAx>
        <c:axId val="581139640"/>
        <c:scaling>
          <c:orientation val="minMax"/>
          <c:max val="1"/>
        </c:scaling>
        <c:delete val="1"/>
        <c:axPos val="t"/>
        <c:numFmt formatCode="0%" sourceLinked="1"/>
        <c:majorTickMark val="none"/>
        <c:minorTickMark val="none"/>
        <c:tickLblPos val="nextTo"/>
        <c:crossAx val="5804443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Calibri" panose="020F0502020204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served</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Branch</c:v>
                </c:pt>
                <c:pt idx="1">
                  <c:v>Mobile phone</c:v>
                </c:pt>
                <c:pt idx="2">
                  <c:v>Agent</c:v>
                </c:pt>
                <c:pt idx="3">
                  <c:v>ATM</c:v>
                </c:pt>
                <c:pt idx="4">
                  <c:v>Internet</c:v>
                </c:pt>
              </c:strCache>
            </c:strRef>
          </c:cat>
          <c:val>
            <c:numRef>
              <c:f>Sheet1!$B$2:$B$6</c:f>
              <c:numCache>
                <c:formatCode>0%</c:formatCode>
                <c:ptCount val="5"/>
                <c:pt idx="0">
                  <c:v>0.777188274341156</c:v>
                </c:pt>
                <c:pt idx="1">
                  <c:v>0.22306670072409346</c:v>
                </c:pt>
                <c:pt idx="2">
                  <c:v>0.13375289956056288</c:v>
                </c:pt>
                <c:pt idx="3">
                  <c:v>2.8819539914861428E-2</c:v>
                </c:pt>
                <c:pt idx="4">
                  <c:v>2.9568843850044974E-3</c:v>
                </c:pt>
              </c:numCache>
            </c:numRef>
          </c:val>
          <c:extLst>
            <c:ext xmlns:c16="http://schemas.microsoft.com/office/drawing/2014/chart" uri="{C3380CC4-5D6E-409C-BE32-E72D297353CC}">
              <c16:uniqueId val="{00000000-E874-4954-A471-491CFBBB80AC}"/>
            </c:ext>
          </c:extLst>
        </c:ser>
        <c:dLbls>
          <c:dLblPos val="outEnd"/>
          <c:showLegendKey val="0"/>
          <c:showVal val="1"/>
          <c:showCatName val="0"/>
          <c:showSerName val="0"/>
          <c:showPercent val="0"/>
          <c:showBubbleSize val="0"/>
        </c:dLbls>
        <c:gapWidth val="182"/>
        <c:axId val="424642096"/>
        <c:axId val="424642488"/>
      </c:barChart>
      <c:catAx>
        <c:axId val="42464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4642488"/>
        <c:crosses val="autoZero"/>
        <c:auto val="1"/>
        <c:lblAlgn val="ctr"/>
        <c:lblOffset val="100"/>
        <c:noMultiLvlLbl val="0"/>
      </c:catAx>
      <c:valAx>
        <c:axId val="424642488"/>
        <c:scaling>
          <c:orientation val="minMax"/>
        </c:scaling>
        <c:delete val="1"/>
        <c:axPos val="t"/>
        <c:title>
          <c:tx>
            <c:rich>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600" b="1" dirty="0"/>
                  <a:t>Which channels do they use to access MFI services?</a:t>
                </a:r>
              </a:p>
              <a:p>
                <a:pPr>
                  <a:defRPr sz="1600"/>
                </a:pPr>
                <a:r>
                  <a:rPr lang="en-US" sz="1600" dirty="0"/>
                  <a:t>Base= MFI clients only</a:t>
                </a:r>
              </a:p>
            </c:rich>
          </c:tx>
          <c:layout>
            <c:manualLayout>
              <c:xMode val="edge"/>
              <c:yMode val="edge"/>
              <c:x val="0.16704004801919112"/>
              <c:y val="2.250982085598548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crossAx val="424642096"/>
        <c:crosses val="autoZero"/>
        <c:crossBetween val="between"/>
      </c:valAx>
      <c:spPr>
        <a:noFill/>
        <a:ln>
          <a:noFill/>
        </a:ln>
        <a:effectLst/>
      </c:spPr>
    </c:plotArea>
    <c:plotVisOnly val="1"/>
    <c:dispBlanksAs val="gap"/>
    <c:showDLblsOverMax val="0"/>
  </c:chart>
  <c:spPr>
    <a:noFill/>
    <a:ln>
      <a:noFill/>
    </a:ln>
    <a:effectLst/>
  </c:spPr>
  <c:txPr>
    <a:bodyPr/>
    <a:lstStyle/>
    <a:p>
      <a:pPr>
        <a:defRPr sz="1400" b="0" i="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Main drivers of choosing a </a:t>
            </a:r>
            <a:br>
              <a:rPr lang="en-US" b="1" dirty="0"/>
            </a:br>
            <a:r>
              <a:rPr lang="en-US" b="1" dirty="0"/>
              <a:t>MFI as a lender</a:t>
            </a:r>
          </a:p>
          <a:p>
            <a:pPr>
              <a:defRPr/>
            </a:pPr>
            <a:r>
              <a:rPr lang="en-US" dirty="0"/>
              <a:t>Base=adults borrowing from MFIs only</a:t>
            </a:r>
          </a:p>
        </c:rich>
      </c:tx>
      <c:layout>
        <c:manualLayout>
          <c:xMode val="edge"/>
          <c:yMode val="edge"/>
          <c:x val="0.32135920445877592"/>
          <c:y val="4.1560338306967447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50200862366170096"/>
          <c:y val="0.25630935758986195"/>
          <c:w val="0.48920231417621518"/>
          <c:h val="0.71994960046828049"/>
        </c:manualLayout>
      </c:layout>
      <c:barChart>
        <c:barDir val="bar"/>
        <c:grouping val="clustered"/>
        <c:varyColors val="0"/>
        <c:ser>
          <c:idx val="0"/>
          <c:order val="0"/>
          <c:tx>
            <c:strRef>
              <c:f>Sheet1!$B$1</c:f>
              <c:strCache>
                <c:ptCount val="1"/>
                <c:pt idx="0">
                  <c:v>% of borrowers </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Repayment terms suit me</c:v>
                </c:pt>
                <c:pt idx="1">
                  <c:v>Quickest access to the money</c:v>
                </c:pt>
                <c:pt idx="2">
                  <c:v>Easy/simple to use</c:v>
                </c:pt>
                <c:pt idx="3">
                  <c:v>Proximity – convenient access</c:v>
                </c:pt>
                <c:pt idx="4">
                  <c:v>Trust</c:v>
                </c:pt>
                <c:pt idx="5">
                  <c:v>Interest rates are low</c:v>
                </c:pt>
                <c:pt idx="6">
                  <c:v>Buying or building a house for you to live in</c:v>
                </c:pt>
                <c:pt idx="7">
                  <c:v>Funeral expenses</c:v>
                </c:pt>
              </c:strCache>
            </c:strRef>
          </c:cat>
          <c:val>
            <c:numRef>
              <c:f>Sheet1!$B$2:$B$9</c:f>
              <c:numCache>
                <c:formatCode>0%</c:formatCode>
                <c:ptCount val="8"/>
                <c:pt idx="0">
                  <c:v>0.44573487040324916</c:v>
                </c:pt>
                <c:pt idx="1">
                  <c:v>0.19477529049682329</c:v>
                </c:pt>
                <c:pt idx="2">
                  <c:v>0.11573400024878425</c:v>
                </c:pt>
                <c:pt idx="3">
                  <c:v>0.10447488089367779</c:v>
                </c:pt>
                <c:pt idx="4">
                  <c:v>8.9590066116372089E-2</c:v>
                </c:pt>
                <c:pt idx="5">
                  <c:v>4.7428165994195928E-2</c:v>
                </c:pt>
                <c:pt idx="6">
                  <c:v>5.1257371084017143E-2</c:v>
                </c:pt>
                <c:pt idx="7">
                  <c:v>2.7791810033201313E-2</c:v>
                </c:pt>
              </c:numCache>
            </c:numRef>
          </c:val>
          <c:extLst>
            <c:ext xmlns:c16="http://schemas.microsoft.com/office/drawing/2014/chart" uri="{C3380CC4-5D6E-409C-BE32-E72D297353CC}">
              <c16:uniqueId val="{00000000-B37E-402E-AEB3-5E2CD3BD716B}"/>
            </c:ext>
          </c:extLst>
        </c:ser>
        <c:dLbls>
          <c:dLblPos val="outEnd"/>
          <c:showLegendKey val="0"/>
          <c:showVal val="1"/>
          <c:showCatName val="0"/>
          <c:showSerName val="0"/>
          <c:showPercent val="0"/>
          <c:showBubbleSize val="0"/>
        </c:dLbls>
        <c:gapWidth val="182"/>
        <c:axId val="458195016"/>
        <c:axId val="458195408"/>
      </c:barChart>
      <c:catAx>
        <c:axId val="458195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58195408"/>
        <c:crosses val="autoZero"/>
        <c:auto val="1"/>
        <c:lblAlgn val="ctr"/>
        <c:lblOffset val="100"/>
        <c:noMultiLvlLbl val="0"/>
      </c:catAx>
      <c:valAx>
        <c:axId val="458195408"/>
        <c:scaling>
          <c:orientation val="minMax"/>
        </c:scaling>
        <c:delete val="1"/>
        <c:axPos val="t"/>
        <c:numFmt formatCode="0%" sourceLinked="1"/>
        <c:majorTickMark val="none"/>
        <c:minorTickMark val="none"/>
        <c:tickLblPos val="nextTo"/>
        <c:crossAx val="458195016"/>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What do they borrow for?</a:t>
            </a:r>
          </a:p>
          <a:p>
            <a:pPr>
              <a:defRPr/>
            </a:pPr>
            <a:r>
              <a:rPr lang="en-US" dirty="0"/>
              <a:t>Base=adults borrowing from MFIs only</a:t>
            </a:r>
          </a:p>
        </c:rich>
      </c:tx>
      <c:layout>
        <c:manualLayout>
          <c:xMode val="edge"/>
          <c:yMode val="edge"/>
          <c:x val="0.30794405386805562"/>
          <c:y val="4.7042386679972688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50200862366170096"/>
          <c:y val="0.21230736908451073"/>
          <c:w val="0.48920231417621518"/>
          <c:h val="0.76395167813435594"/>
        </c:manualLayout>
      </c:layout>
      <c:barChart>
        <c:barDir val="bar"/>
        <c:grouping val="clustered"/>
        <c:varyColors val="0"/>
        <c:ser>
          <c:idx val="0"/>
          <c:order val="0"/>
          <c:tx>
            <c:strRef>
              <c:f>Sheet1!$B$1</c:f>
              <c:strCache>
                <c:ptCount val="1"/>
                <c:pt idx="0">
                  <c:v>% of borrowers </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Starting or expanding business</c:v>
                </c:pt>
                <c:pt idx="1">
                  <c:v>Farming expenses</c:v>
                </c:pt>
                <c:pt idx="2">
                  <c:v>Education or school fees (self or others)</c:v>
                </c:pt>
                <c:pt idx="3">
                  <c:v>An emergency other than medical</c:v>
                </c:pt>
                <c:pt idx="4">
                  <c:v>Buying or building a house living in</c:v>
                </c:pt>
                <c:pt idx="5">
                  <c:v>Improving or renovating home</c:v>
                </c:pt>
                <c:pt idx="6">
                  <c:v>Living expenses </c:v>
                </c:pt>
                <c:pt idx="7">
                  <c:v>Paying off other debt/bills</c:v>
                </c:pt>
                <c:pt idx="8">
                  <c:v>Buying land to live on</c:v>
                </c:pt>
                <c:pt idx="9">
                  <c:v>Buying farming equipment or implements/fishing equipment </c:v>
                </c:pt>
                <c:pt idx="10">
                  <c:v>To buy household appliances</c:v>
                </c:pt>
                <c:pt idx="11">
                  <c:v>Funeral expenses</c:v>
                </c:pt>
                <c:pt idx="12">
                  <c:v>Buying means of transport</c:v>
                </c:pt>
                <c:pt idx="13">
                  <c:v>Social celebrations/functions</c:v>
                </c:pt>
                <c:pt idx="14">
                  <c:v>Buying livestock</c:v>
                </c:pt>
              </c:strCache>
            </c:strRef>
          </c:cat>
          <c:val>
            <c:numRef>
              <c:f>Sheet1!$B$2:$B$16</c:f>
              <c:numCache>
                <c:formatCode>0%</c:formatCode>
                <c:ptCount val="15"/>
                <c:pt idx="0">
                  <c:v>0.49283036979864508</c:v>
                </c:pt>
                <c:pt idx="1">
                  <c:v>9.0485890612630404E-2</c:v>
                </c:pt>
                <c:pt idx="2">
                  <c:v>7.9920464906125463E-2</c:v>
                </c:pt>
                <c:pt idx="3">
                  <c:v>5.6904231243607759E-2</c:v>
                </c:pt>
                <c:pt idx="4">
                  <c:v>4.2922636333195013E-2</c:v>
                </c:pt>
                <c:pt idx="5">
                  <c:v>4.2091185651283849E-2</c:v>
                </c:pt>
                <c:pt idx="6">
                  <c:v>3.7857044797868389E-2</c:v>
                </c:pt>
                <c:pt idx="7">
                  <c:v>3.1685113930705826E-2</c:v>
                </c:pt>
                <c:pt idx="8">
                  <c:v>3.016737949588268E-2</c:v>
                </c:pt>
                <c:pt idx="9">
                  <c:v>1.7035056964985616E-2</c:v>
                </c:pt>
                <c:pt idx="10">
                  <c:v>1.2426435907447873E-2</c:v>
                </c:pt>
                <c:pt idx="11">
                  <c:v>1.1785146083929395E-2</c:v>
                </c:pt>
                <c:pt idx="12">
                  <c:v>1.0218327297036039E-2</c:v>
                </c:pt>
                <c:pt idx="13">
                  <c:v>9.9657230112445445E-3</c:v>
                </c:pt>
                <c:pt idx="14">
                  <c:v>9.8467375405413282E-3</c:v>
                </c:pt>
              </c:numCache>
            </c:numRef>
          </c:val>
          <c:extLst>
            <c:ext xmlns:c16="http://schemas.microsoft.com/office/drawing/2014/chart" uri="{C3380CC4-5D6E-409C-BE32-E72D297353CC}">
              <c16:uniqueId val="{00000000-4F58-4EAA-9C16-D3B74736F254}"/>
            </c:ext>
          </c:extLst>
        </c:ser>
        <c:dLbls>
          <c:dLblPos val="outEnd"/>
          <c:showLegendKey val="0"/>
          <c:showVal val="1"/>
          <c:showCatName val="0"/>
          <c:showSerName val="0"/>
          <c:showPercent val="0"/>
          <c:showBubbleSize val="0"/>
        </c:dLbls>
        <c:gapWidth val="182"/>
        <c:axId val="429640544"/>
        <c:axId val="429647208"/>
      </c:barChart>
      <c:catAx>
        <c:axId val="429640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9647208"/>
        <c:crosses val="autoZero"/>
        <c:auto val="1"/>
        <c:lblAlgn val="ctr"/>
        <c:lblOffset val="100"/>
        <c:noMultiLvlLbl val="0"/>
      </c:catAx>
      <c:valAx>
        <c:axId val="429647208"/>
        <c:scaling>
          <c:orientation val="minMax"/>
        </c:scaling>
        <c:delete val="1"/>
        <c:axPos val="t"/>
        <c:numFmt formatCode="0%" sourceLinked="1"/>
        <c:majorTickMark val="none"/>
        <c:minorTickMark val="none"/>
        <c:tickLblPos val="nextTo"/>
        <c:crossAx val="429640544"/>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dirty="0" smtClean="0"/>
              <a:t>Do</a:t>
            </a:r>
            <a:r>
              <a:rPr lang="en-US" baseline="0" dirty="0" smtClean="0"/>
              <a:t> they have a form of identification and proof of residents?</a:t>
            </a:r>
          </a:p>
          <a:p>
            <a:pPr>
              <a:defRPr/>
            </a:pPr>
            <a:r>
              <a:rPr lang="en-US" b="0" baseline="0" dirty="0" smtClean="0"/>
              <a:t>Base=Non MFI clients</a:t>
            </a:r>
            <a:endParaRPr lang="en-US" b="0"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Dar es Salaam</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Have personal ID doc</c:v>
                </c:pt>
                <c:pt idx="1">
                  <c:v>Have proof of residence</c:v>
                </c:pt>
                <c:pt idx="2">
                  <c:v>Have both </c:v>
                </c:pt>
              </c:strCache>
            </c:strRef>
          </c:cat>
          <c:val>
            <c:numRef>
              <c:f>Sheet1!$B$2:$B$4</c:f>
              <c:numCache>
                <c:formatCode>0%</c:formatCode>
                <c:ptCount val="3"/>
                <c:pt idx="0">
                  <c:v>0.88426250466830925</c:v>
                </c:pt>
                <c:pt idx="1">
                  <c:v>0.32838631599736989</c:v>
                </c:pt>
                <c:pt idx="2">
                  <c:v>0.32838631599736989</c:v>
                </c:pt>
              </c:numCache>
            </c:numRef>
          </c:val>
          <c:extLst>
            <c:ext xmlns:c16="http://schemas.microsoft.com/office/drawing/2014/chart" uri="{C3380CC4-5D6E-409C-BE32-E72D297353CC}">
              <c16:uniqueId val="{00000000-8AF2-49FD-9247-76D406C04004}"/>
            </c:ext>
          </c:extLst>
        </c:ser>
        <c:ser>
          <c:idx val="1"/>
          <c:order val="1"/>
          <c:tx>
            <c:strRef>
              <c:f>Sheet1!$C$1</c:f>
              <c:strCache>
                <c:ptCount val="1"/>
                <c:pt idx="0">
                  <c:v>Other urban</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Have personal ID doc</c:v>
                </c:pt>
                <c:pt idx="1">
                  <c:v>Have proof of residence</c:v>
                </c:pt>
                <c:pt idx="2">
                  <c:v>Have both </c:v>
                </c:pt>
              </c:strCache>
            </c:strRef>
          </c:cat>
          <c:val>
            <c:numRef>
              <c:f>Sheet1!$C$2:$C$4</c:f>
              <c:numCache>
                <c:formatCode>0%</c:formatCode>
                <c:ptCount val="3"/>
                <c:pt idx="0">
                  <c:v>0.83560181628942976</c:v>
                </c:pt>
                <c:pt idx="1">
                  <c:v>0.27857667252392337</c:v>
                </c:pt>
                <c:pt idx="2">
                  <c:v>0.27857667252392337</c:v>
                </c:pt>
              </c:numCache>
            </c:numRef>
          </c:val>
          <c:extLst>
            <c:ext xmlns:c16="http://schemas.microsoft.com/office/drawing/2014/chart" uri="{C3380CC4-5D6E-409C-BE32-E72D297353CC}">
              <c16:uniqueId val="{00000001-8AF2-49FD-9247-76D406C04004}"/>
            </c:ext>
          </c:extLst>
        </c:ser>
        <c:ser>
          <c:idx val="2"/>
          <c:order val="2"/>
          <c:tx>
            <c:strRef>
              <c:f>Sheet1!$D$1</c:f>
              <c:strCache>
                <c:ptCount val="1"/>
                <c:pt idx="0">
                  <c:v>Rural</c:v>
                </c:pt>
              </c:strCache>
            </c:strRef>
          </c:tx>
          <c:spPr>
            <a:solidFill>
              <a:srgbClr val="0070C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3-8AF2-49FD-9247-76D406C04004}"/>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Have personal ID doc</c:v>
                </c:pt>
                <c:pt idx="1">
                  <c:v>Have proof of residence</c:v>
                </c:pt>
                <c:pt idx="2">
                  <c:v>Have both </c:v>
                </c:pt>
              </c:strCache>
            </c:strRef>
          </c:cat>
          <c:val>
            <c:numRef>
              <c:f>Sheet1!$D$2:$D$4</c:f>
              <c:numCache>
                <c:formatCode>0%</c:formatCode>
                <c:ptCount val="3"/>
                <c:pt idx="0">
                  <c:v>0.83137302478817565</c:v>
                </c:pt>
                <c:pt idx="1">
                  <c:v>0.16517744430508532</c:v>
                </c:pt>
                <c:pt idx="2">
                  <c:v>0.16517744430508532</c:v>
                </c:pt>
              </c:numCache>
            </c:numRef>
          </c:val>
          <c:extLst>
            <c:ext xmlns:c16="http://schemas.microsoft.com/office/drawing/2014/chart" uri="{C3380CC4-5D6E-409C-BE32-E72D297353CC}">
              <c16:uniqueId val="{00000004-8AF2-49FD-9247-76D406C04004}"/>
            </c:ext>
          </c:extLst>
        </c:ser>
        <c:ser>
          <c:idx val="3"/>
          <c:order val="3"/>
          <c:tx>
            <c:strRef>
              <c:f>Sheet1!$E$1</c:f>
              <c:strCache>
                <c:ptCount val="1"/>
                <c:pt idx="0">
                  <c:v>Zanzibar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Have personal ID doc</c:v>
                </c:pt>
                <c:pt idx="1">
                  <c:v>Have proof of residence</c:v>
                </c:pt>
                <c:pt idx="2">
                  <c:v>Have both </c:v>
                </c:pt>
              </c:strCache>
            </c:strRef>
          </c:cat>
          <c:val>
            <c:numRef>
              <c:f>Sheet1!$E$2:$E$4</c:f>
              <c:numCache>
                <c:formatCode>0%</c:formatCode>
                <c:ptCount val="3"/>
                <c:pt idx="0">
                  <c:v>0.79956476593564418</c:v>
                </c:pt>
                <c:pt idx="1">
                  <c:v>0.26081885051331455</c:v>
                </c:pt>
                <c:pt idx="2">
                  <c:v>0.26081885051331455</c:v>
                </c:pt>
              </c:numCache>
            </c:numRef>
          </c:val>
          <c:extLst>
            <c:ext xmlns:c16="http://schemas.microsoft.com/office/drawing/2014/chart" uri="{C3380CC4-5D6E-409C-BE32-E72D297353CC}">
              <c16:uniqueId val="{00000005-8AF2-49FD-9247-76D406C04004}"/>
            </c:ext>
          </c:extLst>
        </c:ser>
        <c:dLbls>
          <c:dLblPos val="outEnd"/>
          <c:showLegendKey val="0"/>
          <c:showVal val="1"/>
          <c:showCatName val="0"/>
          <c:showSerName val="0"/>
          <c:showPercent val="0"/>
          <c:showBubbleSize val="0"/>
        </c:dLbls>
        <c:gapWidth val="219"/>
        <c:overlap val="-27"/>
        <c:axId val="383015064"/>
        <c:axId val="383012712"/>
      </c:barChart>
      <c:catAx>
        <c:axId val="38301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83012712"/>
        <c:crosses val="autoZero"/>
        <c:auto val="1"/>
        <c:lblAlgn val="ctr"/>
        <c:lblOffset val="100"/>
        <c:noMultiLvlLbl val="0"/>
      </c:catAx>
      <c:valAx>
        <c:axId val="383012712"/>
        <c:scaling>
          <c:orientation val="minMax"/>
        </c:scaling>
        <c:delete val="1"/>
        <c:axPos val="l"/>
        <c:numFmt formatCode="0%" sourceLinked="1"/>
        <c:majorTickMark val="none"/>
        <c:minorTickMark val="none"/>
        <c:tickLblPos val="nextTo"/>
        <c:crossAx val="383015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smtClean="0"/>
              <a:t>Adults</a:t>
            </a:r>
            <a:r>
              <a:rPr lang="en-US" b="1" baseline="0" dirty="0" smtClean="0"/>
              <a:t> within 5km radius of an MFI</a:t>
            </a:r>
            <a:endParaRPr lang="en-US" b="1"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Served adults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 es Salaam</c:v>
                </c:pt>
                <c:pt idx="1">
                  <c:v>Other urban </c:v>
                </c:pt>
                <c:pt idx="2">
                  <c:v>Rural</c:v>
                </c:pt>
                <c:pt idx="3">
                  <c:v>Zanzibar</c:v>
                </c:pt>
                <c:pt idx="4">
                  <c:v>National</c:v>
                </c:pt>
              </c:strCache>
            </c:strRef>
          </c:cat>
          <c:val>
            <c:numRef>
              <c:f>Sheet1!$B$2:$B$6</c:f>
              <c:numCache>
                <c:formatCode>0%</c:formatCode>
                <c:ptCount val="5"/>
                <c:pt idx="0">
                  <c:v>1.844966964831115E-2</c:v>
                </c:pt>
                <c:pt idx="1">
                  <c:v>4.0294903566597304E-2</c:v>
                </c:pt>
                <c:pt idx="2">
                  <c:v>1.7477365848071347E-2</c:v>
                </c:pt>
                <c:pt idx="3">
                  <c:v>0.24290871583290355</c:v>
                </c:pt>
                <c:pt idx="4">
                  <c:v>2.7432776965323775E-2</c:v>
                </c:pt>
              </c:numCache>
            </c:numRef>
          </c:val>
          <c:extLst>
            <c:ext xmlns:c16="http://schemas.microsoft.com/office/drawing/2014/chart" uri="{C3380CC4-5D6E-409C-BE32-E72D297353CC}">
              <c16:uniqueId val="{00000000-3FB8-4E69-A006-C0C3211B93B2}"/>
            </c:ext>
          </c:extLst>
        </c:ser>
        <c:ser>
          <c:idx val="1"/>
          <c:order val="1"/>
          <c:tx>
            <c:strRef>
              <c:f>Sheet1!$C$1</c:f>
              <c:strCache>
                <c:ptCount val="1"/>
                <c:pt idx="0">
                  <c:v>Unserved adults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 es Salaam</c:v>
                </c:pt>
                <c:pt idx="1">
                  <c:v>Other urban </c:v>
                </c:pt>
                <c:pt idx="2">
                  <c:v>Rural</c:v>
                </c:pt>
                <c:pt idx="3">
                  <c:v>Zanzibar</c:v>
                </c:pt>
                <c:pt idx="4">
                  <c:v>National</c:v>
                </c:pt>
              </c:strCache>
            </c:strRef>
          </c:cat>
          <c:val>
            <c:numRef>
              <c:f>Sheet1!$C$2:$C$6</c:f>
              <c:numCache>
                <c:formatCode>0%</c:formatCode>
                <c:ptCount val="5"/>
                <c:pt idx="0">
                  <c:v>1.3919378788999414E-2</c:v>
                </c:pt>
                <c:pt idx="1">
                  <c:v>2.8133322083832617E-2</c:v>
                </c:pt>
                <c:pt idx="2">
                  <c:v>2.3567692309035097E-3</c:v>
                </c:pt>
                <c:pt idx="3">
                  <c:v>1.5016529083283141E-2</c:v>
                </c:pt>
                <c:pt idx="4">
                  <c:v>9.421244481094727E-3</c:v>
                </c:pt>
              </c:numCache>
            </c:numRef>
          </c:val>
          <c:extLst>
            <c:ext xmlns:c16="http://schemas.microsoft.com/office/drawing/2014/chart" uri="{C3380CC4-5D6E-409C-BE32-E72D297353CC}">
              <c16:uniqueId val="{00000001-3FB8-4E69-A006-C0C3211B93B2}"/>
            </c:ext>
          </c:extLst>
        </c:ser>
        <c:dLbls>
          <c:dLblPos val="outEnd"/>
          <c:showLegendKey val="0"/>
          <c:showVal val="1"/>
          <c:showCatName val="0"/>
          <c:showSerName val="0"/>
          <c:showPercent val="0"/>
          <c:showBubbleSize val="0"/>
        </c:dLbls>
        <c:gapWidth val="219"/>
        <c:overlap val="-27"/>
        <c:axId val="419846336"/>
        <c:axId val="419843984"/>
      </c:barChart>
      <c:catAx>
        <c:axId val="41984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9843984"/>
        <c:crosses val="autoZero"/>
        <c:auto val="1"/>
        <c:lblAlgn val="ctr"/>
        <c:lblOffset val="100"/>
        <c:noMultiLvlLbl val="0"/>
      </c:catAx>
      <c:valAx>
        <c:axId val="419843984"/>
        <c:scaling>
          <c:orientation val="minMax"/>
          <c:max val="0.5"/>
        </c:scaling>
        <c:delete val="1"/>
        <c:axPos val="l"/>
        <c:numFmt formatCode="0%" sourceLinked="1"/>
        <c:majorTickMark val="none"/>
        <c:minorTickMark val="none"/>
        <c:tickLblPos val="nextTo"/>
        <c:crossAx val="41984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b="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Dar es Salaam</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Mobile money service providers</c:v>
                </c:pt>
                <c:pt idx="1">
                  <c:v>Banks</c:v>
                </c:pt>
                <c:pt idx="2">
                  <c:v>Insurance providers</c:v>
                </c:pt>
                <c:pt idx="3">
                  <c:v>MFIs</c:v>
                </c:pt>
                <c:pt idx="4">
                  <c:v>Pension providers</c:v>
                </c:pt>
                <c:pt idx="5">
                  <c:v>SACCOs</c:v>
                </c:pt>
              </c:strCache>
            </c:strRef>
          </c:cat>
          <c:val>
            <c:numRef>
              <c:f>Sheet1!$B$2:$B$7</c:f>
              <c:numCache>
                <c:formatCode>0%</c:formatCode>
                <c:ptCount val="6"/>
                <c:pt idx="0">
                  <c:v>0.87179218022017091</c:v>
                </c:pt>
                <c:pt idx="1">
                  <c:v>0.39746113515430304</c:v>
                </c:pt>
                <c:pt idx="2">
                  <c:v>0.15229810306815039</c:v>
                </c:pt>
                <c:pt idx="3">
                  <c:v>0.19278885754690336</c:v>
                </c:pt>
                <c:pt idx="4">
                  <c:v>0.1024265462294256</c:v>
                </c:pt>
                <c:pt idx="5">
                  <c:v>2.6165445498824321E-2</c:v>
                </c:pt>
              </c:numCache>
            </c:numRef>
          </c:val>
          <c:extLst>
            <c:ext xmlns:c16="http://schemas.microsoft.com/office/drawing/2014/chart" uri="{C3380CC4-5D6E-409C-BE32-E72D297353CC}">
              <c16:uniqueId val="{00000000-2142-4BD1-9794-B80FD791B8C8}"/>
            </c:ext>
          </c:extLst>
        </c:ser>
        <c:ser>
          <c:idx val="1"/>
          <c:order val="1"/>
          <c:tx>
            <c:strRef>
              <c:f>Sheet1!$C$1</c:f>
              <c:strCache>
                <c:ptCount val="1"/>
                <c:pt idx="0">
                  <c:v>Other urban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Mobile money service providers</c:v>
                </c:pt>
                <c:pt idx="1">
                  <c:v>Banks</c:v>
                </c:pt>
                <c:pt idx="2">
                  <c:v>Insurance providers</c:v>
                </c:pt>
                <c:pt idx="3">
                  <c:v>MFIs</c:v>
                </c:pt>
                <c:pt idx="4">
                  <c:v>Pension providers</c:v>
                </c:pt>
                <c:pt idx="5">
                  <c:v>SACCOs</c:v>
                </c:pt>
              </c:strCache>
            </c:strRef>
          </c:cat>
          <c:val>
            <c:numRef>
              <c:f>Sheet1!$C$2:$C$7</c:f>
              <c:numCache>
                <c:formatCode>0%</c:formatCode>
                <c:ptCount val="6"/>
                <c:pt idx="0">
                  <c:v>0.76333824687903162</c:v>
                </c:pt>
                <c:pt idx="1">
                  <c:v>0.28847994474163924</c:v>
                </c:pt>
                <c:pt idx="2">
                  <c:v>0.16281445362827299</c:v>
                </c:pt>
                <c:pt idx="3">
                  <c:v>9.9754121860161846E-2</c:v>
                </c:pt>
                <c:pt idx="4">
                  <c:v>7.75802263582486E-2</c:v>
                </c:pt>
                <c:pt idx="5">
                  <c:v>2.9104041545261739E-2</c:v>
                </c:pt>
              </c:numCache>
            </c:numRef>
          </c:val>
          <c:extLst>
            <c:ext xmlns:c16="http://schemas.microsoft.com/office/drawing/2014/chart" uri="{C3380CC4-5D6E-409C-BE32-E72D297353CC}">
              <c16:uniqueId val="{00000001-2142-4BD1-9794-B80FD791B8C8}"/>
            </c:ext>
          </c:extLst>
        </c:ser>
        <c:ser>
          <c:idx val="2"/>
          <c:order val="2"/>
          <c:tx>
            <c:strRef>
              <c:f>Sheet1!$D$1</c:f>
              <c:strCache>
                <c:ptCount val="1"/>
                <c:pt idx="0">
                  <c:v>Rural</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Mobile money service providers</c:v>
                </c:pt>
                <c:pt idx="1">
                  <c:v>Banks</c:v>
                </c:pt>
                <c:pt idx="2">
                  <c:v>Insurance providers</c:v>
                </c:pt>
                <c:pt idx="3">
                  <c:v>MFIs</c:v>
                </c:pt>
                <c:pt idx="4">
                  <c:v>Pension providers</c:v>
                </c:pt>
                <c:pt idx="5">
                  <c:v>SACCOs</c:v>
                </c:pt>
              </c:strCache>
            </c:strRef>
          </c:cat>
          <c:val>
            <c:numRef>
              <c:f>Sheet1!$D$2:$D$7</c:f>
              <c:numCache>
                <c:formatCode>0%</c:formatCode>
                <c:ptCount val="6"/>
                <c:pt idx="0">
                  <c:v>0.50663414563840226</c:v>
                </c:pt>
                <c:pt idx="1">
                  <c:v>8.5386390734490836E-2</c:v>
                </c:pt>
                <c:pt idx="2">
                  <c:v>0.1550993531319898</c:v>
                </c:pt>
                <c:pt idx="3">
                  <c:v>3.2441701817459541E-2</c:v>
                </c:pt>
                <c:pt idx="4">
                  <c:v>1.5196616425832926E-2</c:v>
                </c:pt>
                <c:pt idx="5">
                  <c:v>8.723318883234573E-3</c:v>
                </c:pt>
              </c:numCache>
            </c:numRef>
          </c:val>
          <c:extLst>
            <c:ext xmlns:c16="http://schemas.microsoft.com/office/drawing/2014/chart" uri="{C3380CC4-5D6E-409C-BE32-E72D297353CC}">
              <c16:uniqueId val="{00000002-2142-4BD1-9794-B80FD791B8C8}"/>
            </c:ext>
          </c:extLst>
        </c:ser>
        <c:ser>
          <c:idx val="3"/>
          <c:order val="3"/>
          <c:tx>
            <c:strRef>
              <c:f>Sheet1!$E$1</c:f>
              <c:strCache>
                <c:ptCount val="1"/>
                <c:pt idx="0">
                  <c:v>Zanzibar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Mobile money service providers</c:v>
                </c:pt>
                <c:pt idx="1">
                  <c:v>Banks</c:v>
                </c:pt>
                <c:pt idx="2">
                  <c:v>Insurance providers</c:v>
                </c:pt>
                <c:pt idx="3">
                  <c:v>MFIs</c:v>
                </c:pt>
                <c:pt idx="4">
                  <c:v>Pension providers</c:v>
                </c:pt>
                <c:pt idx="5">
                  <c:v>SACCOs</c:v>
                </c:pt>
              </c:strCache>
            </c:strRef>
          </c:cat>
          <c:val>
            <c:numRef>
              <c:f>Sheet1!$E$2:$E$7</c:f>
              <c:numCache>
                <c:formatCode>0%</c:formatCode>
                <c:ptCount val="6"/>
                <c:pt idx="0">
                  <c:v>0.38453397767288527</c:v>
                </c:pt>
                <c:pt idx="1">
                  <c:v>0.14926040094617302</c:v>
                </c:pt>
                <c:pt idx="2">
                  <c:v>4.6374787271618013E-2</c:v>
                </c:pt>
                <c:pt idx="3">
                  <c:v>1.8160849415063844E-2</c:v>
                </c:pt>
                <c:pt idx="4">
                  <c:v>5.1905725203095401E-2</c:v>
                </c:pt>
                <c:pt idx="5">
                  <c:v>1.4393282599621103E-2</c:v>
                </c:pt>
              </c:numCache>
            </c:numRef>
          </c:val>
          <c:extLst>
            <c:ext xmlns:c16="http://schemas.microsoft.com/office/drawing/2014/chart" uri="{C3380CC4-5D6E-409C-BE32-E72D297353CC}">
              <c16:uniqueId val="{00000003-2142-4BD1-9794-B80FD791B8C8}"/>
            </c:ext>
          </c:extLst>
        </c:ser>
        <c:dLbls>
          <c:dLblPos val="outEnd"/>
          <c:showLegendKey val="0"/>
          <c:showVal val="1"/>
          <c:showCatName val="0"/>
          <c:showSerName val="0"/>
          <c:showPercent val="0"/>
          <c:showBubbleSize val="0"/>
        </c:dLbls>
        <c:gapWidth val="52"/>
        <c:axId val="422173592"/>
        <c:axId val="422170848"/>
      </c:barChart>
      <c:catAx>
        <c:axId val="422173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2170848"/>
        <c:crosses val="autoZero"/>
        <c:auto val="1"/>
        <c:lblAlgn val="ctr"/>
        <c:lblOffset val="100"/>
        <c:noMultiLvlLbl val="0"/>
      </c:catAx>
      <c:valAx>
        <c:axId val="422170848"/>
        <c:scaling>
          <c:orientation val="minMax"/>
        </c:scaling>
        <c:delete val="1"/>
        <c:axPos val="t"/>
        <c:numFmt formatCode="0%" sourceLinked="1"/>
        <c:majorTickMark val="none"/>
        <c:minorTickMark val="none"/>
        <c:tickLblPos val="nextTo"/>
        <c:crossAx val="422173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Served adults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Mobile money service providers</c:v>
                </c:pt>
                <c:pt idx="1">
                  <c:v>Banks</c:v>
                </c:pt>
                <c:pt idx="2">
                  <c:v>Insurance service providers</c:v>
                </c:pt>
                <c:pt idx="3">
                  <c:v>Pension service providers</c:v>
                </c:pt>
                <c:pt idx="4">
                  <c:v>SACCOS</c:v>
                </c:pt>
              </c:strCache>
            </c:strRef>
          </c:cat>
          <c:val>
            <c:numRef>
              <c:f>Sheet1!$B$2:$B$6</c:f>
              <c:numCache>
                <c:formatCode>0%</c:formatCode>
                <c:ptCount val="5"/>
                <c:pt idx="0">
                  <c:v>0.97589447126588202</c:v>
                </c:pt>
                <c:pt idx="1">
                  <c:v>0.62605626708321382</c:v>
                </c:pt>
                <c:pt idx="2">
                  <c:v>0.26354507200827187</c:v>
                </c:pt>
                <c:pt idx="3">
                  <c:v>0.14772185068288574</c:v>
                </c:pt>
                <c:pt idx="4">
                  <c:v>4.4329175610733546E-2</c:v>
                </c:pt>
              </c:numCache>
            </c:numRef>
          </c:val>
          <c:extLst>
            <c:ext xmlns:c16="http://schemas.microsoft.com/office/drawing/2014/chart" uri="{C3380CC4-5D6E-409C-BE32-E72D297353CC}">
              <c16:uniqueId val="{00000000-CD58-48E1-BB2A-C01A0D245407}"/>
            </c:ext>
          </c:extLst>
        </c:ser>
        <c:ser>
          <c:idx val="1"/>
          <c:order val="1"/>
          <c:tx>
            <c:strRef>
              <c:f>Sheet1!$C$1</c:f>
              <c:strCache>
                <c:ptCount val="1"/>
                <c:pt idx="0">
                  <c:v>Unserved adults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Mobile money service providers</c:v>
                </c:pt>
                <c:pt idx="1">
                  <c:v>Banks</c:v>
                </c:pt>
                <c:pt idx="2">
                  <c:v>Insurance service providers</c:v>
                </c:pt>
                <c:pt idx="3">
                  <c:v>Pension service providers</c:v>
                </c:pt>
                <c:pt idx="4">
                  <c:v>SACCOS</c:v>
                </c:pt>
              </c:strCache>
            </c:strRef>
          </c:cat>
          <c:val>
            <c:numRef>
              <c:f>Sheet1!$C$2:$C$6</c:f>
              <c:numCache>
                <c:formatCode>0%</c:formatCode>
                <c:ptCount val="5"/>
                <c:pt idx="0">
                  <c:v>0.57544340821432305</c:v>
                </c:pt>
                <c:pt idx="1">
                  <c:v>0.13539447433259946</c:v>
                </c:pt>
                <c:pt idx="2">
                  <c:v>0.1460015489469659</c:v>
                </c:pt>
                <c:pt idx="3">
                  <c:v>3.2364248208514454E-2</c:v>
                </c:pt>
                <c:pt idx="4">
                  <c:v>1.3390358567278222E-2</c:v>
                </c:pt>
              </c:numCache>
            </c:numRef>
          </c:val>
          <c:extLst>
            <c:ext xmlns:c16="http://schemas.microsoft.com/office/drawing/2014/chart" uri="{C3380CC4-5D6E-409C-BE32-E72D297353CC}">
              <c16:uniqueId val="{00000001-CD58-48E1-BB2A-C01A0D245407}"/>
            </c:ext>
          </c:extLst>
        </c:ser>
        <c:dLbls>
          <c:dLblPos val="outEnd"/>
          <c:showLegendKey val="0"/>
          <c:showVal val="1"/>
          <c:showCatName val="0"/>
          <c:showSerName val="0"/>
          <c:showPercent val="0"/>
          <c:showBubbleSize val="0"/>
        </c:dLbls>
        <c:gapWidth val="182"/>
        <c:axId val="422171240"/>
        <c:axId val="422170064"/>
      </c:barChart>
      <c:catAx>
        <c:axId val="422171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2170064"/>
        <c:crosses val="autoZero"/>
        <c:auto val="1"/>
        <c:lblAlgn val="ctr"/>
        <c:lblOffset val="100"/>
        <c:noMultiLvlLbl val="0"/>
      </c:catAx>
      <c:valAx>
        <c:axId val="422170064"/>
        <c:scaling>
          <c:orientation val="minMax"/>
        </c:scaling>
        <c:delete val="1"/>
        <c:axPos val="t"/>
        <c:numFmt formatCode="0%" sourceLinked="1"/>
        <c:majorTickMark val="none"/>
        <c:minorTickMark val="none"/>
        <c:tickLblPos val="nextTo"/>
        <c:crossAx val="422171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62550602476454"/>
          <c:y val="0.15633662526883566"/>
          <c:w val="0.48278551943953713"/>
          <c:h val="0.824484328518724"/>
        </c:manualLayout>
      </c:layout>
      <c:barChart>
        <c:barDir val="bar"/>
        <c:grouping val="clustered"/>
        <c:varyColors val="0"/>
        <c:ser>
          <c:idx val="0"/>
          <c:order val="0"/>
          <c:tx>
            <c:strRef>
              <c:f>Sheet1!$B$1</c:f>
              <c:strCache>
                <c:ptCount val="1"/>
                <c:pt idx="0">
                  <c:v>% of unserved</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Don’t know them</c:v>
                </c:pt>
                <c:pt idx="1">
                  <c:v>Do not need it - Insufficient money to jutify account</c:v>
                </c:pt>
                <c:pt idx="2">
                  <c:v>Do not trust them</c:v>
                </c:pt>
                <c:pt idx="3">
                  <c:v>Do not understand benefits of having an account</c:v>
                </c:pt>
                <c:pt idx="4">
                  <c:v>Do not know how to open an account</c:v>
                </c:pt>
                <c:pt idx="5">
                  <c:v>Do not have the documentation required</c:v>
                </c:pt>
                <c:pt idx="6">
                  <c:v>Can get the same services elsewhere in the community</c:v>
                </c:pt>
                <c:pt idx="7">
                  <c:v>Cannot maintain the minimum balance</c:v>
                </c:pt>
                <c:pt idx="8">
                  <c:v>Service charges are too high</c:v>
                </c:pt>
                <c:pt idx="9">
                  <c:v>Too far away</c:v>
                </c:pt>
                <c:pt idx="10">
                  <c:v>They do not provide the products or services I need</c:v>
                </c:pt>
              </c:strCache>
            </c:strRef>
          </c:cat>
          <c:val>
            <c:numRef>
              <c:f>Sheet1!$B$2:$B$12</c:f>
              <c:numCache>
                <c:formatCode>0%</c:formatCode>
                <c:ptCount val="11"/>
                <c:pt idx="0">
                  <c:v>0.32081250890358215</c:v>
                </c:pt>
                <c:pt idx="1">
                  <c:v>0.26329071795328551</c:v>
                </c:pt>
                <c:pt idx="2">
                  <c:v>8.1182881059531975E-2</c:v>
                </c:pt>
                <c:pt idx="3">
                  <c:v>2.5295363475276906E-2</c:v>
                </c:pt>
                <c:pt idx="4">
                  <c:v>1.8274751995243841E-2</c:v>
                </c:pt>
                <c:pt idx="5">
                  <c:v>1.0405221101840537E-2</c:v>
                </c:pt>
                <c:pt idx="6">
                  <c:v>9.4900001111732964E-3</c:v>
                </c:pt>
                <c:pt idx="7">
                  <c:v>0.13398898736807593</c:v>
                </c:pt>
                <c:pt idx="8">
                  <c:v>5.6150817240639028E-2</c:v>
                </c:pt>
                <c:pt idx="9">
                  <c:v>4.5168972331695846E-2</c:v>
                </c:pt>
                <c:pt idx="10">
                  <c:v>5.0746779864325802E-3</c:v>
                </c:pt>
              </c:numCache>
            </c:numRef>
          </c:val>
          <c:extLst>
            <c:ext xmlns:c16="http://schemas.microsoft.com/office/drawing/2014/chart" uri="{C3380CC4-5D6E-409C-BE32-E72D297353CC}">
              <c16:uniqueId val="{00000000-D742-4A70-8A13-3116EC9513E1}"/>
            </c:ext>
          </c:extLst>
        </c:ser>
        <c:dLbls>
          <c:dLblPos val="outEnd"/>
          <c:showLegendKey val="0"/>
          <c:showVal val="1"/>
          <c:showCatName val="0"/>
          <c:showSerName val="0"/>
          <c:showPercent val="0"/>
          <c:showBubbleSize val="0"/>
        </c:dLbls>
        <c:gapWidth val="182"/>
        <c:axId val="426401960"/>
        <c:axId val="426414112"/>
      </c:barChart>
      <c:catAx>
        <c:axId val="426401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6414112"/>
        <c:crosses val="autoZero"/>
        <c:auto val="1"/>
        <c:lblAlgn val="ctr"/>
        <c:lblOffset val="100"/>
        <c:noMultiLvlLbl val="0"/>
      </c:catAx>
      <c:valAx>
        <c:axId val="426414112"/>
        <c:scaling>
          <c:orientation val="minMax"/>
          <c:max val="0.70000000000000007"/>
        </c:scaling>
        <c:delete val="1"/>
        <c:axPos val="t"/>
        <c:title>
          <c:tx>
            <c:rich>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600" b="1" dirty="0"/>
                  <a:t>What are the main perceived barriers to MFI Uptake?</a:t>
                </a:r>
              </a:p>
              <a:p>
                <a:pPr>
                  <a:defRPr sz="1600"/>
                </a:pPr>
                <a:r>
                  <a:rPr lang="en-US" sz="1600" dirty="0"/>
                  <a:t>Base=Non MFI clients only</a:t>
                </a:r>
              </a:p>
            </c:rich>
          </c:tx>
          <c:layout>
            <c:manualLayout>
              <c:xMode val="edge"/>
              <c:yMode val="edge"/>
              <c:x val="0.2650282735391174"/>
              <c:y val="2.659242714605221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crossAx val="426401960"/>
        <c:crosses val="autoZero"/>
        <c:crossBetween val="between"/>
      </c:valAx>
      <c:spPr>
        <a:noFill/>
        <a:ln>
          <a:noFill/>
        </a:ln>
        <a:effectLst/>
      </c:spPr>
    </c:plotArea>
    <c:plotVisOnly val="1"/>
    <c:dispBlanksAs val="gap"/>
    <c:showDLblsOverMax val="0"/>
  </c:chart>
  <c:spPr>
    <a:noFill/>
    <a:ln>
      <a:noFill/>
    </a:ln>
    <a:effectLst/>
  </c:spPr>
  <c:txPr>
    <a:bodyPr/>
    <a:lstStyle/>
    <a:p>
      <a:pPr>
        <a:defRPr sz="1400" b="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Male</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MIF/micro lender clients</c:v>
                </c:pt>
                <c:pt idx="1">
                  <c:v>All adults</c:v>
                </c:pt>
              </c:strCache>
            </c:strRef>
          </c:cat>
          <c:val>
            <c:numRef>
              <c:f>Sheet1!$B$2:$B$3</c:f>
              <c:numCache>
                <c:formatCode>0%</c:formatCode>
                <c:ptCount val="2"/>
                <c:pt idx="0">
                  <c:v>0.59625351281607042</c:v>
                </c:pt>
                <c:pt idx="1">
                  <c:v>0.48975951380371918</c:v>
                </c:pt>
              </c:numCache>
            </c:numRef>
          </c:val>
          <c:extLst>
            <c:ext xmlns:c16="http://schemas.microsoft.com/office/drawing/2014/chart" uri="{C3380CC4-5D6E-409C-BE32-E72D297353CC}">
              <c16:uniqueId val="{00000000-8862-4313-92B3-202343F4B54D}"/>
            </c:ext>
          </c:extLst>
        </c:ser>
        <c:ser>
          <c:idx val="1"/>
          <c:order val="1"/>
          <c:tx>
            <c:strRef>
              <c:f>Sheet1!$C$1</c:f>
              <c:strCache>
                <c:ptCount val="1"/>
                <c:pt idx="0">
                  <c:v>Female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MIF/micro lender clients</c:v>
                </c:pt>
                <c:pt idx="1">
                  <c:v>All adults</c:v>
                </c:pt>
              </c:strCache>
            </c:strRef>
          </c:cat>
          <c:val>
            <c:numRef>
              <c:f>Sheet1!$C$2:$C$3</c:f>
              <c:numCache>
                <c:formatCode>0%</c:formatCode>
                <c:ptCount val="2"/>
                <c:pt idx="0">
                  <c:v>0.40374648718392964</c:v>
                </c:pt>
                <c:pt idx="1">
                  <c:v>0.51024048619628082</c:v>
                </c:pt>
              </c:numCache>
            </c:numRef>
          </c:val>
          <c:extLst>
            <c:ext xmlns:c16="http://schemas.microsoft.com/office/drawing/2014/chart" uri="{C3380CC4-5D6E-409C-BE32-E72D297353CC}">
              <c16:uniqueId val="{00000001-8862-4313-92B3-202343F4B54D}"/>
            </c:ext>
          </c:extLst>
        </c:ser>
        <c:dLbls>
          <c:dLblPos val="ctr"/>
          <c:showLegendKey val="0"/>
          <c:showVal val="1"/>
          <c:showCatName val="0"/>
          <c:showSerName val="0"/>
          <c:showPercent val="0"/>
          <c:showBubbleSize val="0"/>
        </c:dLbls>
        <c:gapWidth val="50"/>
        <c:overlap val="100"/>
        <c:axId val="231582336"/>
        <c:axId val="231588608"/>
      </c:barChart>
      <c:catAx>
        <c:axId val="23158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1588608"/>
        <c:crosses val="autoZero"/>
        <c:auto val="1"/>
        <c:lblAlgn val="ctr"/>
        <c:lblOffset val="100"/>
        <c:noMultiLvlLbl val="0"/>
      </c:catAx>
      <c:valAx>
        <c:axId val="231588608"/>
        <c:scaling>
          <c:orientation val="minMax"/>
        </c:scaling>
        <c:delete val="1"/>
        <c:axPos val="l"/>
        <c:numFmt formatCode="0%" sourceLinked="1"/>
        <c:majorTickMark val="none"/>
        <c:minorTickMark val="none"/>
        <c:tickLblPos val="nextTo"/>
        <c:crossAx val="23158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96084222318407"/>
          <c:y val="5.0238909529965112E-2"/>
          <c:w val="0.51047218473916034"/>
          <c:h val="0.85114030896709592"/>
        </c:manualLayout>
      </c:layout>
      <c:barChart>
        <c:barDir val="bar"/>
        <c:grouping val="clustered"/>
        <c:varyColors val="0"/>
        <c:ser>
          <c:idx val="0"/>
          <c:order val="0"/>
          <c:tx>
            <c:strRef>
              <c:f>Sheet1!$B$1</c:f>
              <c:strCache>
                <c:ptCount val="1"/>
                <c:pt idx="0">
                  <c:v>MFI/micro lender clients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formal education</c:v>
                </c:pt>
                <c:pt idx="1">
                  <c:v>Primary</c:v>
                </c:pt>
                <c:pt idx="2">
                  <c:v>Secondary</c:v>
                </c:pt>
                <c:pt idx="3">
                  <c:v>Tertiary</c:v>
                </c:pt>
              </c:strCache>
            </c:strRef>
          </c:cat>
          <c:val>
            <c:numRef>
              <c:f>Sheet1!$B$2:$B$5</c:f>
              <c:numCache>
                <c:formatCode>0%</c:formatCode>
                <c:ptCount val="4"/>
                <c:pt idx="0">
                  <c:v>1.1518887987255604E-2</c:v>
                </c:pt>
                <c:pt idx="1">
                  <c:v>0.53657980358663082</c:v>
                </c:pt>
                <c:pt idx="2">
                  <c:v>0.37417399997121664</c:v>
                </c:pt>
                <c:pt idx="3">
                  <c:v>7.772730845489699E-2</c:v>
                </c:pt>
              </c:numCache>
            </c:numRef>
          </c:val>
          <c:extLst>
            <c:ext xmlns:c16="http://schemas.microsoft.com/office/drawing/2014/chart" uri="{C3380CC4-5D6E-409C-BE32-E72D297353CC}">
              <c16:uniqueId val="{00000000-4A48-4C4A-9BD4-C995D6F176C5}"/>
            </c:ext>
          </c:extLst>
        </c:ser>
        <c:ser>
          <c:idx val="1"/>
          <c:order val="1"/>
          <c:tx>
            <c:strRef>
              <c:f>Sheet1!$C$1</c:f>
              <c:strCache>
                <c:ptCount val="1"/>
                <c:pt idx="0">
                  <c:v>All adults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formal education</c:v>
                </c:pt>
                <c:pt idx="1">
                  <c:v>Primary</c:v>
                </c:pt>
                <c:pt idx="2">
                  <c:v>Secondary</c:v>
                </c:pt>
                <c:pt idx="3">
                  <c:v>Tertiary</c:v>
                </c:pt>
              </c:strCache>
            </c:strRef>
          </c:cat>
          <c:val>
            <c:numRef>
              <c:f>Sheet1!$C$2:$C$5</c:f>
              <c:numCache>
                <c:formatCode>0%</c:formatCode>
                <c:ptCount val="4"/>
                <c:pt idx="0">
                  <c:v>0.14857236145991962</c:v>
                </c:pt>
                <c:pt idx="1">
                  <c:v>0.64007419385829922</c:v>
                </c:pt>
                <c:pt idx="2">
                  <c:v>0.1821568393192422</c:v>
                </c:pt>
                <c:pt idx="3">
                  <c:v>2.8942696247790316E-2</c:v>
                </c:pt>
              </c:numCache>
            </c:numRef>
          </c:val>
          <c:extLst>
            <c:ext xmlns:c16="http://schemas.microsoft.com/office/drawing/2014/chart" uri="{C3380CC4-5D6E-409C-BE32-E72D297353CC}">
              <c16:uniqueId val="{00000001-4A48-4C4A-9BD4-C995D6F176C5}"/>
            </c:ext>
          </c:extLst>
        </c:ser>
        <c:dLbls>
          <c:dLblPos val="outEnd"/>
          <c:showLegendKey val="0"/>
          <c:showVal val="1"/>
          <c:showCatName val="0"/>
          <c:showSerName val="0"/>
          <c:showPercent val="0"/>
          <c:showBubbleSize val="0"/>
        </c:dLbls>
        <c:gapWidth val="82"/>
        <c:axId val="429657008"/>
        <c:axId val="429657400"/>
      </c:barChart>
      <c:catAx>
        <c:axId val="429657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1"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29657400"/>
        <c:crosses val="autoZero"/>
        <c:auto val="1"/>
        <c:lblAlgn val="ctr"/>
        <c:lblOffset val="100"/>
        <c:noMultiLvlLbl val="0"/>
      </c:catAx>
      <c:valAx>
        <c:axId val="429657400"/>
        <c:scaling>
          <c:orientation val="minMax"/>
          <c:max val="0.70000000000000007"/>
        </c:scaling>
        <c:delete val="1"/>
        <c:axPos val="t"/>
        <c:numFmt formatCode="0%" sourceLinked="1"/>
        <c:majorTickMark val="none"/>
        <c:minorTickMark val="none"/>
        <c:tickLblPos val="nextTo"/>
        <c:crossAx val="42965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i="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7084523775625946E-2"/>
          <c:w val="1"/>
          <c:h val="0.76351745681841765"/>
        </c:manualLayout>
      </c:layout>
      <c:barChart>
        <c:barDir val="col"/>
        <c:grouping val="clustered"/>
        <c:varyColors val="0"/>
        <c:ser>
          <c:idx val="0"/>
          <c:order val="0"/>
          <c:tx>
            <c:strRef>
              <c:f>Sheet1!$B$1</c:f>
              <c:strCache>
                <c:ptCount val="1"/>
                <c:pt idx="0">
                  <c:v>MIF/micro lender clients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16 to 24 yrs</c:v>
                </c:pt>
                <c:pt idx="1">
                  <c:v>25 to 34 yrs</c:v>
                </c:pt>
                <c:pt idx="2">
                  <c:v>35 to 44 yrs</c:v>
                </c:pt>
                <c:pt idx="3">
                  <c:v>45 to 54 yrs</c:v>
                </c:pt>
                <c:pt idx="4">
                  <c:v>55 to 64 yrs</c:v>
                </c:pt>
                <c:pt idx="5">
                  <c:v>Older than 64 yrs</c:v>
                </c:pt>
              </c:strCache>
            </c:strRef>
          </c:cat>
          <c:val>
            <c:numRef>
              <c:f>Sheet1!$B$2:$B$7</c:f>
              <c:numCache>
                <c:formatCode>0%</c:formatCode>
                <c:ptCount val="6"/>
                <c:pt idx="0">
                  <c:v>0.21493701701373685</c:v>
                </c:pt>
                <c:pt idx="1">
                  <c:v>0.3276045209811364</c:v>
                </c:pt>
                <c:pt idx="2">
                  <c:v>0.22975048696473319</c:v>
                </c:pt>
                <c:pt idx="3">
                  <c:v>0.16695846726362629</c:v>
                </c:pt>
                <c:pt idx="4">
                  <c:v>5.7679651101323538E-2</c:v>
                </c:pt>
                <c:pt idx="5">
                  <c:v>3.069856675443748E-3</c:v>
                </c:pt>
              </c:numCache>
            </c:numRef>
          </c:val>
          <c:extLst>
            <c:ext xmlns:c16="http://schemas.microsoft.com/office/drawing/2014/chart" uri="{C3380CC4-5D6E-409C-BE32-E72D297353CC}">
              <c16:uniqueId val="{00000000-6D33-4006-952D-125FE83114C4}"/>
            </c:ext>
          </c:extLst>
        </c:ser>
        <c:ser>
          <c:idx val="1"/>
          <c:order val="1"/>
          <c:tx>
            <c:strRef>
              <c:f>Sheet1!$C$1</c:f>
              <c:strCache>
                <c:ptCount val="1"/>
                <c:pt idx="0">
                  <c:v>All adults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16 to 24 yrs</c:v>
                </c:pt>
                <c:pt idx="1">
                  <c:v>25 to 34 yrs</c:v>
                </c:pt>
                <c:pt idx="2">
                  <c:v>35 to 44 yrs</c:v>
                </c:pt>
                <c:pt idx="3">
                  <c:v>45 to 54 yrs</c:v>
                </c:pt>
                <c:pt idx="4">
                  <c:v>55 to 64 yrs</c:v>
                </c:pt>
                <c:pt idx="5">
                  <c:v>Older than 64 yrs</c:v>
                </c:pt>
              </c:strCache>
            </c:strRef>
          </c:cat>
          <c:val>
            <c:numRef>
              <c:f>Sheet1!$C$2:$C$7</c:f>
              <c:numCache>
                <c:formatCode>0%</c:formatCode>
                <c:ptCount val="6"/>
                <c:pt idx="0">
                  <c:v>0.2631460308500797</c:v>
                </c:pt>
                <c:pt idx="1">
                  <c:v>0.26427403318597154</c:v>
                </c:pt>
                <c:pt idx="2">
                  <c:v>0.18794113788020689</c:v>
                </c:pt>
                <c:pt idx="3">
                  <c:v>0.13538475606639949</c:v>
                </c:pt>
                <c:pt idx="4">
                  <c:v>7.2510370257229464E-2</c:v>
                </c:pt>
                <c:pt idx="5">
                  <c:v>7.6743671760112861E-2</c:v>
                </c:pt>
              </c:numCache>
            </c:numRef>
          </c:val>
          <c:extLst>
            <c:ext xmlns:c16="http://schemas.microsoft.com/office/drawing/2014/chart" uri="{C3380CC4-5D6E-409C-BE32-E72D297353CC}">
              <c16:uniqueId val="{00000001-6D33-4006-952D-125FE83114C4}"/>
            </c:ext>
          </c:extLst>
        </c:ser>
        <c:dLbls>
          <c:dLblPos val="outEnd"/>
          <c:showLegendKey val="0"/>
          <c:showVal val="1"/>
          <c:showCatName val="0"/>
          <c:showSerName val="0"/>
          <c:showPercent val="0"/>
          <c:showBubbleSize val="0"/>
        </c:dLbls>
        <c:gapWidth val="89"/>
        <c:overlap val="-27"/>
        <c:axId val="321453640"/>
        <c:axId val="321454032"/>
      </c:barChart>
      <c:catAx>
        <c:axId val="321453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1454032"/>
        <c:crosses val="autoZero"/>
        <c:auto val="1"/>
        <c:lblAlgn val="ctr"/>
        <c:lblOffset val="100"/>
        <c:noMultiLvlLbl val="0"/>
      </c:catAx>
      <c:valAx>
        <c:axId val="321454032"/>
        <c:scaling>
          <c:orientation val="minMax"/>
          <c:max val="0.70000000000000007"/>
        </c:scaling>
        <c:delete val="1"/>
        <c:axPos val="l"/>
        <c:numFmt formatCode="0%" sourceLinked="1"/>
        <c:majorTickMark val="out"/>
        <c:minorTickMark val="none"/>
        <c:tickLblPos val="nextTo"/>
        <c:crossAx val="321453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dirty="0" smtClean="0"/>
              <a:t>Wealth</a:t>
            </a:r>
            <a:r>
              <a:rPr lang="en-US" baseline="0" dirty="0" smtClean="0"/>
              <a:t> Distribution as per Progress out of poverty Index (PPI)</a:t>
            </a:r>
            <a:endParaRPr lang="en-US"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percentStacked"/>
        <c:varyColors val="0"/>
        <c:ser>
          <c:idx val="0"/>
          <c:order val="0"/>
          <c:tx>
            <c:strRef>
              <c:f>Sheet1!$B$1</c:f>
              <c:strCache>
                <c:ptCount val="1"/>
                <c:pt idx="0">
                  <c:v>Lowest 2 quintiles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MIF/micro lender clients</c:v>
                </c:pt>
                <c:pt idx="1">
                  <c:v>All adults</c:v>
                </c:pt>
              </c:strCache>
            </c:strRef>
          </c:cat>
          <c:val>
            <c:numRef>
              <c:f>Sheet1!$B$2:$B$3</c:f>
              <c:numCache>
                <c:formatCode>0%</c:formatCode>
                <c:ptCount val="2"/>
                <c:pt idx="0">
                  <c:v>0.28095182215412617</c:v>
                </c:pt>
                <c:pt idx="1">
                  <c:v>0.58118491538025963</c:v>
                </c:pt>
              </c:numCache>
            </c:numRef>
          </c:val>
          <c:extLst>
            <c:ext xmlns:c16="http://schemas.microsoft.com/office/drawing/2014/chart" uri="{C3380CC4-5D6E-409C-BE32-E72D297353CC}">
              <c16:uniqueId val="{00000000-A4F3-4365-8C2D-6B82039186DC}"/>
            </c:ext>
          </c:extLst>
        </c:ser>
        <c:ser>
          <c:idx val="1"/>
          <c:order val="1"/>
          <c:tx>
            <c:strRef>
              <c:f>Sheet1!$C$1</c:f>
              <c:strCache>
                <c:ptCount val="1"/>
                <c:pt idx="0">
                  <c:v>Middle quintile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MIF/micro lender clients</c:v>
                </c:pt>
                <c:pt idx="1">
                  <c:v>All adults</c:v>
                </c:pt>
              </c:strCache>
            </c:strRef>
          </c:cat>
          <c:val>
            <c:numRef>
              <c:f>Sheet1!$C$2:$C$3</c:f>
              <c:numCache>
                <c:formatCode>0%</c:formatCode>
                <c:ptCount val="2"/>
                <c:pt idx="0">
                  <c:v>0.37044765908076949</c:v>
                </c:pt>
                <c:pt idx="1">
                  <c:v>0.24846773480993711</c:v>
                </c:pt>
              </c:numCache>
            </c:numRef>
          </c:val>
          <c:extLst>
            <c:ext xmlns:c16="http://schemas.microsoft.com/office/drawing/2014/chart" uri="{C3380CC4-5D6E-409C-BE32-E72D297353CC}">
              <c16:uniqueId val="{00000001-A4F3-4365-8C2D-6B82039186DC}"/>
            </c:ext>
          </c:extLst>
        </c:ser>
        <c:ser>
          <c:idx val="2"/>
          <c:order val="2"/>
          <c:tx>
            <c:strRef>
              <c:f>Sheet1!$D$1</c:f>
              <c:strCache>
                <c:ptCount val="1"/>
                <c:pt idx="0">
                  <c:v>Highest 2 quintiles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MIF/micro lender clients</c:v>
                </c:pt>
                <c:pt idx="1">
                  <c:v>All adults</c:v>
                </c:pt>
              </c:strCache>
            </c:strRef>
          </c:cat>
          <c:val>
            <c:numRef>
              <c:f>Sheet1!$D$2:$D$3</c:f>
              <c:numCache>
                <c:formatCode>0%</c:formatCode>
                <c:ptCount val="2"/>
                <c:pt idx="0">
                  <c:v>0.34860051876510434</c:v>
                </c:pt>
                <c:pt idx="1">
                  <c:v>0.17034734980980326</c:v>
                </c:pt>
              </c:numCache>
            </c:numRef>
          </c:val>
          <c:extLst>
            <c:ext xmlns:c16="http://schemas.microsoft.com/office/drawing/2014/chart" uri="{C3380CC4-5D6E-409C-BE32-E72D297353CC}">
              <c16:uniqueId val="{00000002-A4F3-4365-8C2D-6B82039186DC}"/>
            </c:ext>
          </c:extLst>
        </c:ser>
        <c:dLbls>
          <c:dLblPos val="ctr"/>
          <c:showLegendKey val="0"/>
          <c:showVal val="1"/>
          <c:showCatName val="0"/>
          <c:showSerName val="0"/>
          <c:showPercent val="0"/>
          <c:showBubbleSize val="0"/>
        </c:dLbls>
        <c:gapWidth val="50"/>
        <c:overlap val="100"/>
        <c:axId val="321453248"/>
        <c:axId val="321448152"/>
      </c:barChart>
      <c:catAx>
        <c:axId val="32145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1448152"/>
        <c:crosses val="autoZero"/>
        <c:auto val="1"/>
        <c:lblAlgn val="ctr"/>
        <c:lblOffset val="100"/>
        <c:noMultiLvlLbl val="0"/>
      </c:catAx>
      <c:valAx>
        <c:axId val="321448152"/>
        <c:scaling>
          <c:orientation val="minMax"/>
        </c:scaling>
        <c:delete val="1"/>
        <c:axPos val="l"/>
        <c:numFmt formatCode="0%" sourceLinked="1"/>
        <c:majorTickMark val="none"/>
        <c:minorTickMark val="none"/>
        <c:tickLblPos val="nextTo"/>
        <c:crossAx val="321453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MIF/micro lender clients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Formal sector salaried</c:v>
                </c:pt>
                <c:pt idx="1">
                  <c:v>Informal sector salaried</c:v>
                </c:pt>
                <c:pt idx="2">
                  <c:v>Farmers and fishers</c:v>
                </c:pt>
                <c:pt idx="3">
                  <c:v>Business owners</c:v>
                </c:pt>
                <c:pt idx="4">
                  <c:v>Piece work/casual labor</c:v>
                </c:pt>
                <c:pt idx="5">
                  <c:v>Dependents</c:v>
                </c:pt>
              </c:strCache>
            </c:strRef>
          </c:cat>
          <c:val>
            <c:numRef>
              <c:f>Sheet1!$B$2:$B$7</c:f>
              <c:numCache>
                <c:formatCode>0%</c:formatCode>
                <c:ptCount val="6"/>
                <c:pt idx="0">
                  <c:v>0.13572360868328207</c:v>
                </c:pt>
                <c:pt idx="1">
                  <c:v>2.1304684273977942E-2</c:v>
                </c:pt>
                <c:pt idx="2">
                  <c:v>0.2173715458558019</c:v>
                </c:pt>
                <c:pt idx="3">
                  <c:v>0.22</c:v>
                </c:pt>
                <c:pt idx="4">
                  <c:v>0.24970469357322436</c:v>
                </c:pt>
                <c:pt idx="5">
                  <c:v>0.14364125278562248</c:v>
                </c:pt>
              </c:numCache>
            </c:numRef>
          </c:val>
          <c:extLst>
            <c:ext xmlns:c16="http://schemas.microsoft.com/office/drawing/2014/chart" uri="{C3380CC4-5D6E-409C-BE32-E72D297353CC}">
              <c16:uniqueId val="{00000000-893D-4C90-A331-6BF072907B7C}"/>
            </c:ext>
          </c:extLst>
        </c:ser>
        <c:ser>
          <c:idx val="1"/>
          <c:order val="1"/>
          <c:tx>
            <c:strRef>
              <c:f>Sheet1!$C$1</c:f>
              <c:strCache>
                <c:ptCount val="1"/>
                <c:pt idx="0">
                  <c:v>All adults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Formal sector salaried</c:v>
                </c:pt>
                <c:pt idx="1">
                  <c:v>Informal sector salaried</c:v>
                </c:pt>
                <c:pt idx="2">
                  <c:v>Farmers and fishers</c:v>
                </c:pt>
                <c:pt idx="3">
                  <c:v>Business owners</c:v>
                </c:pt>
                <c:pt idx="4">
                  <c:v>Piece work/casual labor</c:v>
                </c:pt>
                <c:pt idx="5">
                  <c:v>Dependents</c:v>
                </c:pt>
              </c:strCache>
            </c:strRef>
          </c:cat>
          <c:val>
            <c:numRef>
              <c:f>Sheet1!$C$2:$C$7</c:f>
              <c:numCache>
                <c:formatCode>0%</c:formatCode>
                <c:ptCount val="6"/>
                <c:pt idx="0">
                  <c:v>3.9849193428595719E-2</c:v>
                </c:pt>
                <c:pt idx="1">
                  <c:v>1.8983428367111855E-2</c:v>
                </c:pt>
                <c:pt idx="2">
                  <c:v>0.40613346761266556</c:v>
                </c:pt>
                <c:pt idx="3">
                  <c:v>0.14000000000000001</c:v>
                </c:pt>
                <c:pt idx="4">
                  <c:v>0.19807209963227862</c:v>
                </c:pt>
                <c:pt idx="5">
                  <c:v>0.1824792100487854</c:v>
                </c:pt>
              </c:numCache>
            </c:numRef>
          </c:val>
          <c:extLst>
            <c:ext xmlns:c16="http://schemas.microsoft.com/office/drawing/2014/chart" uri="{C3380CC4-5D6E-409C-BE32-E72D297353CC}">
              <c16:uniqueId val="{00000001-893D-4C90-A331-6BF072907B7C}"/>
            </c:ext>
          </c:extLst>
        </c:ser>
        <c:dLbls>
          <c:dLblPos val="outEnd"/>
          <c:showLegendKey val="0"/>
          <c:showVal val="1"/>
          <c:showCatName val="0"/>
          <c:showSerName val="0"/>
          <c:showPercent val="0"/>
          <c:showBubbleSize val="0"/>
        </c:dLbls>
        <c:gapWidth val="82"/>
        <c:axId val="321449720"/>
        <c:axId val="321448544"/>
      </c:barChart>
      <c:catAx>
        <c:axId val="321449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1"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1448544"/>
        <c:crosses val="autoZero"/>
        <c:auto val="1"/>
        <c:lblAlgn val="ctr"/>
        <c:lblOffset val="100"/>
        <c:noMultiLvlLbl val="0"/>
      </c:catAx>
      <c:valAx>
        <c:axId val="321448544"/>
        <c:scaling>
          <c:orientation val="minMax"/>
          <c:max val="0.70000000000000007"/>
        </c:scaling>
        <c:delete val="1"/>
        <c:axPos val="t"/>
        <c:numFmt formatCode="0%" sourceLinked="1"/>
        <c:majorTickMark val="none"/>
        <c:minorTickMark val="none"/>
        <c:tickLblPos val="nextTo"/>
        <c:crossAx val="321449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i="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Rural</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MIF/micro lender clients</c:v>
                </c:pt>
                <c:pt idx="1">
                  <c:v>All adults</c:v>
                </c:pt>
              </c:strCache>
            </c:strRef>
          </c:cat>
          <c:val>
            <c:numRef>
              <c:f>Sheet1!$B$2:$B$3</c:f>
              <c:numCache>
                <c:formatCode>0%</c:formatCode>
                <c:ptCount val="2"/>
                <c:pt idx="0">
                  <c:v>0.32205947310912547</c:v>
                </c:pt>
                <c:pt idx="1">
                  <c:v>0.65591766842033228</c:v>
                </c:pt>
              </c:numCache>
            </c:numRef>
          </c:val>
          <c:extLst>
            <c:ext xmlns:c16="http://schemas.microsoft.com/office/drawing/2014/chart" uri="{C3380CC4-5D6E-409C-BE32-E72D297353CC}">
              <c16:uniqueId val="{00000000-2C46-4EB6-ADEE-9C2F5B191EAB}"/>
            </c:ext>
          </c:extLst>
        </c:ser>
        <c:ser>
          <c:idx val="1"/>
          <c:order val="1"/>
          <c:tx>
            <c:strRef>
              <c:f>Sheet1!$C$1</c:f>
              <c:strCache>
                <c:ptCount val="1"/>
                <c:pt idx="0">
                  <c:v>Urban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MIF/micro lender clients</c:v>
                </c:pt>
                <c:pt idx="1">
                  <c:v>All adults</c:v>
                </c:pt>
              </c:strCache>
            </c:strRef>
          </c:cat>
          <c:val>
            <c:numRef>
              <c:f>Sheet1!$C$2:$C$3</c:f>
              <c:numCache>
                <c:formatCode>0%</c:formatCode>
                <c:ptCount val="2"/>
                <c:pt idx="0">
                  <c:v>0.67794052689087447</c:v>
                </c:pt>
                <c:pt idx="1">
                  <c:v>0.34408233157966778</c:v>
                </c:pt>
              </c:numCache>
            </c:numRef>
          </c:val>
          <c:extLst>
            <c:ext xmlns:c16="http://schemas.microsoft.com/office/drawing/2014/chart" uri="{C3380CC4-5D6E-409C-BE32-E72D297353CC}">
              <c16:uniqueId val="{00000001-2C46-4EB6-ADEE-9C2F5B191EAB}"/>
            </c:ext>
          </c:extLst>
        </c:ser>
        <c:dLbls>
          <c:dLblPos val="ctr"/>
          <c:showLegendKey val="0"/>
          <c:showVal val="1"/>
          <c:showCatName val="0"/>
          <c:showSerName val="0"/>
          <c:showPercent val="0"/>
          <c:showBubbleSize val="0"/>
        </c:dLbls>
        <c:gapWidth val="50"/>
        <c:overlap val="100"/>
        <c:axId val="321454816"/>
        <c:axId val="321449328"/>
      </c:barChart>
      <c:catAx>
        <c:axId val="32145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1449328"/>
        <c:crosses val="autoZero"/>
        <c:auto val="1"/>
        <c:lblAlgn val="ctr"/>
        <c:lblOffset val="100"/>
        <c:noMultiLvlLbl val="0"/>
      </c:catAx>
      <c:valAx>
        <c:axId val="321449328"/>
        <c:scaling>
          <c:orientation val="minMax"/>
        </c:scaling>
        <c:delete val="1"/>
        <c:axPos val="l"/>
        <c:numFmt formatCode="0%" sourceLinked="1"/>
        <c:majorTickMark val="none"/>
        <c:minorTickMark val="none"/>
        <c:tickLblPos val="nextTo"/>
        <c:crossAx val="321454816"/>
        <c:crosses val="autoZero"/>
        <c:crossBetween val="between"/>
      </c:valAx>
      <c:spPr>
        <a:noFill/>
        <a:ln>
          <a:noFill/>
        </a:ln>
        <a:effectLst/>
      </c:spPr>
    </c:plotArea>
    <c:legend>
      <c:legendPos val="b"/>
      <c:layout>
        <c:manualLayout>
          <c:xMode val="edge"/>
          <c:yMode val="edge"/>
          <c:x val="0.22401741182981816"/>
          <c:y val="0.91085752952755894"/>
          <c:w val="0.59075213020478734"/>
          <c:h val="7.976747047244094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MIF/micro lender clients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Dar es Salaam</c:v>
                </c:pt>
                <c:pt idx="1">
                  <c:v>Other urban</c:v>
                </c:pt>
                <c:pt idx="2">
                  <c:v>Rural</c:v>
                </c:pt>
                <c:pt idx="3">
                  <c:v>Zanzibar</c:v>
                </c:pt>
              </c:strCache>
            </c:strRef>
          </c:cat>
          <c:val>
            <c:numRef>
              <c:f>Sheet1!$B$2:$B$5</c:f>
              <c:numCache>
                <c:formatCode>0%</c:formatCode>
                <c:ptCount val="4"/>
                <c:pt idx="0">
                  <c:v>0.32531126165795515</c:v>
                </c:pt>
                <c:pt idx="1">
                  <c:v>0.34821617857643006</c:v>
                </c:pt>
                <c:pt idx="2">
                  <c:v>0.31895899422063223</c:v>
                </c:pt>
                <c:pt idx="3">
                  <c:v>7.5135655449825893E-3</c:v>
                </c:pt>
              </c:numCache>
            </c:numRef>
          </c:val>
          <c:extLst>
            <c:ext xmlns:c16="http://schemas.microsoft.com/office/drawing/2014/chart" uri="{C3380CC4-5D6E-409C-BE32-E72D297353CC}">
              <c16:uniqueId val="{00000000-909A-4E1D-A4FB-D9ACB3055560}"/>
            </c:ext>
          </c:extLst>
        </c:ser>
        <c:ser>
          <c:idx val="1"/>
          <c:order val="1"/>
          <c:tx>
            <c:strRef>
              <c:f>Sheet1!$C$1</c:f>
              <c:strCache>
                <c:ptCount val="1"/>
                <c:pt idx="0">
                  <c:v>All adults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Dar es Salaam</c:v>
                </c:pt>
                <c:pt idx="1">
                  <c:v>Other urban</c:v>
                </c:pt>
                <c:pt idx="2">
                  <c:v>Rural</c:v>
                </c:pt>
                <c:pt idx="3">
                  <c:v>Zanzibar</c:v>
                </c:pt>
              </c:strCache>
            </c:strRef>
          </c:cat>
          <c:val>
            <c:numRef>
              <c:f>Sheet1!$C$2:$C$5</c:f>
              <c:numCache>
                <c:formatCode>0%</c:formatCode>
                <c:ptCount val="4"/>
                <c:pt idx="0">
                  <c:v>0.10940338252853481</c:v>
                </c:pt>
                <c:pt idx="1">
                  <c:v>0.2263245558304473</c:v>
                </c:pt>
                <c:pt idx="2">
                  <c:v>0.6374480639260921</c:v>
                </c:pt>
                <c:pt idx="3">
                  <c:v>2.6823997714925794E-2</c:v>
                </c:pt>
              </c:numCache>
            </c:numRef>
          </c:val>
          <c:extLst>
            <c:ext xmlns:c16="http://schemas.microsoft.com/office/drawing/2014/chart" uri="{C3380CC4-5D6E-409C-BE32-E72D297353CC}">
              <c16:uniqueId val="{00000001-909A-4E1D-A4FB-D9ACB3055560}"/>
            </c:ext>
          </c:extLst>
        </c:ser>
        <c:dLbls>
          <c:dLblPos val="outEnd"/>
          <c:showLegendKey val="0"/>
          <c:showVal val="1"/>
          <c:showCatName val="0"/>
          <c:showSerName val="0"/>
          <c:showPercent val="0"/>
          <c:showBubbleSize val="0"/>
        </c:dLbls>
        <c:gapWidth val="80"/>
        <c:overlap val="-27"/>
        <c:axId val="378591728"/>
        <c:axId val="378587416"/>
      </c:barChart>
      <c:catAx>
        <c:axId val="37859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78587416"/>
        <c:crosses val="autoZero"/>
        <c:auto val="1"/>
        <c:lblAlgn val="ctr"/>
        <c:lblOffset val="100"/>
        <c:noMultiLvlLbl val="0"/>
      </c:catAx>
      <c:valAx>
        <c:axId val="378587416"/>
        <c:scaling>
          <c:orientation val="minMax"/>
        </c:scaling>
        <c:delete val="1"/>
        <c:axPos val="l"/>
        <c:numFmt formatCode="0%" sourceLinked="1"/>
        <c:majorTickMark val="none"/>
        <c:minorTickMark val="none"/>
        <c:tickLblPos val="nextTo"/>
        <c:crossAx val="378591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F10C0-FDC0-4CA0-9998-4C679E511334}" type="datetimeFigureOut">
              <a:rPr lang="en-US" smtClean="0"/>
              <a:t>11/7/2017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B56DE-868D-4B69-9F1F-6C0D26EA6789}" type="slidenum">
              <a:rPr lang="en-US" smtClean="0"/>
              <a:t>‹#›</a:t>
            </a:fld>
            <a:endParaRPr lang="en-US"/>
          </a:p>
        </p:txBody>
      </p:sp>
    </p:spTree>
    <p:extLst>
      <p:ext uri="{BB962C8B-B14F-4D97-AF65-F5344CB8AC3E}">
        <p14:creationId xmlns:p14="http://schemas.microsoft.com/office/powerpoint/2010/main" val="104586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 profile of</a:t>
            </a:r>
            <a:r>
              <a:rPr lang="en-US" baseline="0" dirty="0" smtClean="0"/>
              <a:t> MFI/micro lender clients similar to that of banks</a:t>
            </a:r>
            <a:endParaRPr lang="en-US" dirty="0"/>
          </a:p>
        </p:txBody>
      </p:sp>
    </p:spTree>
    <p:extLst>
      <p:ext uri="{BB962C8B-B14F-4D97-AF65-F5344CB8AC3E}">
        <p14:creationId xmlns:p14="http://schemas.microsoft.com/office/powerpoint/2010/main" val="1213868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 profile of</a:t>
            </a:r>
            <a:r>
              <a:rPr lang="en-US" baseline="0" dirty="0" smtClean="0"/>
              <a:t> MFI/micro lender clients similar to that of banks</a:t>
            </a:r>
            <a:endParaRPr lang="en-US" dirty="0"/>
          </a:p>
        </p:txBody>
      </p:sp>
    </p:spTree>
    <p:extLst>
      <p:ext uri="{BB962C8B-B14F-4D97-AF65-F5344CB8AC3E}">
        <p14:creationId xmlns:p14="http://schemas.microsoft.com/office/powerpoint/2010/main" val="1801528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b="0" baseline="0" dirty="0" smtClean="0"/>
              <a:t>Most MFI clients took up services to access credit</a:t>
            </a:r>
          </a:p>
        </p:txBody>
      </p:sp>
    </p:spTree>
    <p:extLst>
      <p:ext uri="{BB962C8B-B14F-4D97-AF65-F5344CB8AC3E}">
        <p14:creationId xmlns:p14="http://schemas.microsoft.com/office/powerpoint/2010/main" val="209052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b="0" baseline="0" dirty="0" smtClean="0"/>
              <a:t>MFI/micro lender Clients are most likely to value having access to credit</a:t>
            </a:r>
          </a:p>
          <a:p>
            <a:pPr marL="342900" lvl="1" indent="-342900">
              <a:buFont typeface="Arial" panose="020B0604020202020204" pitchFamily="34" charset="0"/>
              <a:buChar char="•"/>
            </a:pPr>
            <a:r>
              <a:rPr lang="en-US" b="0" baseline="0" dirty="0" smtClean="0"/>
              <a:t>SAFETY of money is valued by 20% of clients – referring to the money they borrow against</a:t>
            </a:r>
          </a:p>
        </p:txBody>
      </p:sp>
    </p:spTree>
    <p:extLst>
      <p:ext uri="{BB962C8B-B14F-4D97-AF65-F5344CB8AC3E}">
        <p14:creationId xmlns:p14="http://schemas.microsoft.com/office/powerpoint/2010/main" val="408005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b="0" baseline="0" dirty="0" smtClean="0"/>
              <a:t>MFI clients are most likely to dislike interest rates on loans </a:t>
            </a:r>
          </a:p>
          <a:p>
            <a:pPr marL="342900" lvl="1" indent="-342900">
              <a:buFont typeface="Arial" panose="020B0604020202020204" pitchFamily="34" charset="0"/>
              <a:buChar char="•"/>
            </a:pPr>
            <a:r>
              <a:rPr lang="en-US" b="0" baseline="0" dirty="0" smtClean="0"/>
              <a:t>1 in 5 clients report that there is nothing they dislike</a:t>
            </a:r>
          </a:p>
          <a:p>
            <a:pPr marL="342900" lvl="1" indent="-342900">
              <a:buFont typeface="Arial" panose="020B0604020202020204" pitchFamily="34" charset="0"/>
              <a:buChar char="•"/>
            </a:pPr>
            <a:endParaRPr lang="en-US" b="0" baseline="0" dirty="0" smtClean="0"/>
          </a:p>
        </p:txBody>
      </p:sp>
    </p:spTree>
    <p:extLst>
      <p:ext uri="{BB962C8B-B14F-4D97-AF65-F5344CB8AC3E}">
        <p14:creationId xmlns:p14="http://schemas.microsoft.com/office/powerpoint/2010/main" val="190739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b="0" baseline="0" dirty="0" smtClean="0"/>
              <a:t>Cannot analyse this further – base too small for those who don’t use in their own name</a:t>
            </a:r>
          </a:p>
        </p:txBody>
      </p:sp>
    </p:spTree>
    <p:extLst>
      <p:ext uri="{BB962C8B-B14F-4D97-AF65-F5344CB8AC3E}">
        <p14:creationId xmlns:p14="http://schemas.microsoft.com/office/powerpoint/2010/main" val="3974675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b="0" baseline="0" dirty="0" smtClean="0"/>
              <a:t>Most (50%) served adults use MFI services less than once a month</a:t>
            </a:r>
          </a:p>
        </p:txBody>
      </p:sp>
    </p:spTree>
    <p:extLst>
      <p:ext uri="{BB962C8B-B14F-4D97-AF65-F5344CB8AC3E}">
        <p14:creationId xmlns:p14="http://schemas.microsoft.com/office/powerpoint/2010/main" val="138113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3" indent="-342900">
              <a:buFont typeface="Arial" panose="020B0604020202020204" pitchFamily="34" charset="0"/>
              <a:buChar char="•"/>
            </a:pPr>
            <a:endParaRPr lang="en-US" b="0" baseline="0" dirty="0" smtClean="0"/>
          </a:p>
          <a:p>
            <a:pPr marL="342900" lvl="4" indent="-342900">
              <a:buFont typeface="Arial" panose="020B0604020202020204" pitchFamily="34" charset="0"/>
              <a:buChar char="•"/>
            </a:pPr>
            <a:r>
              <a:rPr lang="en-US" b="0" baseline="0" dirty="0" smtClean="0"/>
              <a:t>Most used channel = branches – used by 78% of the clients – MOST OFTEN BY 69% of clients </a:t>
            </a:r>
          </a:p>
          <a:p>
            <a:pPr marL="0" lvl="4" indent="0">
              <a:buFont typeface="Arial" panose="020B0604020202020204" pitchFamily="34" charset="0"/>
              <a:buNone/>
            </a:pPr>
            <a:endParaRPr lang="en-US" b="0" baseline="0" dirty="0" smtClean="0"/>
          </a:p>
        </p:txBody>
      </p:sp>
    </p:spTree>
    <p:extLst>
      <p:ext uri="{BB962C8B-B14F-4D97-AF65-F5344CB8AC3E}">
        <p14:creationId xmlns:p14="http://schemas.microsoft.com/office/powerpoint/2010/main" val="4185044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4" indent="0">
              <a:buFont typeface="Arial" panose="020B0604020202020204" pitchFamily="34" charset="0"/>
              <a:buNone/>
            </a:pPr>
            <a:endParaRPr lang="en-US" b="0" baseline="0" dirty="0" smtClean="0"/>
          </a:p>
        </p:txBody>
      </p:sp>
    </p:spTree>
    <p:extLst>
      <p:ext uri="{BB962C8B-B14F-4D97-AF65-F5344CB8AC3E}">
        <p14:creationId xmlns:p14="http://schemas.microsoft.com/office/powerpoint/2010/main" val="4115834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4" indent="0">
              <a:buFont typeface="Arial" panose="020B0604020202020204" pitchFamily="34" charset="0"/>
              <a:buNone/>
            </a:pPr>
            <a:r>
              <a:rPr lang="en-US" b="0" baseline="0" dirty="0" smtClean="0"/>
              <a:t>The most significant driver of borrowing for those who borrow from MFI/micro lenders is PRODUCTIVE INVESTMENT</a:t>
            </a:r>
          </a:p>
          <a:p>
            <a:pPr marL="0" lvl="4" indent="0">
              <a:buFont typeface="Arial" panose="020B0604020202020204" pitchFamily="34" charset="0"/>
              <a:buNone/>
            </a:pPr>
            <a:r>
              <a:rPr lang="en-US" b="0" baseline="0" dirty="0" smtClean="0"/>
              <a:t>63% of those who borrow from MFIs claim the main reason for borrowing is for productive investment</a:t>
            </a:r>
          </a:p>
          <a:p>
            <a:pPr marL="0" lvl="4" indent="0">
              <a:buFont typeface="Arial" panose="020B0604020202020204" pitchFamily="34" charset="0"/>
              <a:buNone/>
            </a:pPr>
            <a:endParaRPr lang="en-US" b="0" baseline="0" dirty="0" smtClean="0"/>
          </a:p>
        </p:txBody>
      </p:sp>
    </p:spTree>
    <p:extLst>
      <p:ext uri="{BB962C8B-B14F-4D97-AF65-F5344CB8AC3E}">
        <p14:creationId xmlns:p14="http://schemas.microsoft.com/office/powerpoint/2010/main" val="3667507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 profile of</a:t>
            </a:r>
            <a:r>
              <a:rPr lang="en-US" baseline="0" dirty="0" smtClean="0"/>
              <a:t> MFI/micro lender clients similar to that of banks</a:t>
            </a:r>
            <a:endParaRPr lang="en-US" dirty="0"/>
          </a:p>
        </p:txBody>
      </p:sp>
    </p:spTree>
    <p:extLst>
      <p:ext uri="{BB962C8B-B14F-4D97-AF65-F5344CB8AC3E}">
        <p14:creationId xmlns:p14="http://schemas.microsoft.com/office/powerpoint/2010/main" val="178511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MFI/micro</a:t>
            </a:r>
            <a:r>
              <a:rPr lang="en-US" baseline="0" dirty="0" smtClean="0"/>
              <a:t> lender clients </a:t>
            </a:r>
            <a:r>
              <a:rPr lang="en-US" dirty="0" smtClean="0"/>
              <a:t>are significantly skewed</a:t>
            </a:r>
            <a:r>
              <a:rPr lang="en-US" baseline="0" dirty="0" smtClean="0"/>
              <a:t> towards males</a:t>
            </a:r>
          </a:p>
        </p:txBody>
      </p:sp>
    </p:spTree>
    <p:extLst>
      <p:ext uri="{BB962C8B-B14F-4D97-AF65-F5344CB8AC3E}">
        <p14:creationId xmlns:p14="http://schemas.microsoft.com/office/powerpoint/2010/main" val="1211843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US" b="0" baseline="0" dirty="0" smtClean="0"/>
              <a:t>Significant skews:</a:t>
            </a:r>
          </a:p>
          <a:p>
            <a:pPr marL="342900" lvl="1" indent="-342900">
              <a:buFont typeface="Arial" panose="020B0604020202020204" pitchFamily="34" charset="0"/>
              <a:buChar char="•"/>
            </a:pPr>
            <a:r>
              <a:rPr lang="en-US" b="0" baseline="0" dirty="0" smtClean="0"/>
              <a:t>Unserved adults from DSM significantly more likely than others to have proof of identity; </a:t>
            </a:r>
          </a:p>
          <a:p>
            <a:pPr marL="342900" lvl="1" indent="-342900">
              <a:buFont typeface="Arial" panose="020B0604020202020204" pitchFamily="34" charset="0"/>
              <a:buChar char="•"/>
            </a:pPr>
            <a:r>
              <a:rPr lang="en-US" b="0" baseline="0" dirty="0" smtClean="0"/>
              <a:t>Unserved adults from DSM significantly more likely than others to have proof of residence</a:t>
            </a:r>
          </a:p>
          <a:p>
            <a:pPr marL="342900" lvl="1" indent="-342900">
              <a:buFont typeface="Arial" panose="020B0604020202020204" pitchFamily="34" charset="0"/>
              <a:buChar char="•"/>
            </a:pPr>
            <a:r>
              <a:rPr lang="en-US" b="0" baseline="0" dirty="0" smtClean="0"/>
              <a:t>Unserved adults from DSM significantly more likely than others to have proof of identity AND residence</a:t>
            </a:r>
          </a:p>
        </p:txBody>
      </p:sp>
    </p:spTree>
    <p:extLst>
      <p:ext uri="{BB962C8B-B14F-4D97-AF65-F5344CB8AC3E}">
        <p14:creationId xmlns:p14="http://schemas.microsoft.com/office/powerpoint/2010/main" val="267248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aseline="0" dirty="0" smtClean="0"/>
              <a:t>Served adults in Zanzibar significantly more likely to have access in the EA/within 5km from where they live</a:t>
            </a:r>
          </a:p>
          <a:p>
            <a:pPr mar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1286582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endParaRPr lang="en-US" b="0" baseline="0" dirty="0" smtClean="0"/>
          </a:p>
        </p:txBody>
      </p:sp>
    </p:spTree>
    <p:extLst>
      <p:ext uri="{BB962C8B-B14F-4D97-AF65-F5344CB8AC3E}">
        <p14:creationId xmlns:p14="http://schemas.microsoft.com/office/powerpoint/2010/main" val="2980961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US" b="0" baseline="0" dirty="0" smtClean="0"/>
              <a:t>MFI/micro lender clients  significantly more likely to use the services of other formal service providers than unserved (non-clients) adults</a:t>
            </a:r>
          </a:p>
        </p:txBody>
      </p:sp>
    </p:spTree>
    <p:extLst>
      <p:ext uri="{BB962C8B-B14F-4D97-AF65-F5344CB8AC3E}">
        <p14:creationId xmlns:p14="http://schemas.microsoft.com/office/powerpoint/2010/main" val="288505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4" indent="-342900">
              <a:buFont typeface="Arial" panose="020B0604020202020204" pitchFamily="34" charset="0"/>
              <a:buChar char="•"/>
            </a:pPr>
            <a:r>
              <a:rPr lang="en-US" b="0" baseline="0" dirty="0" smtClean="0"/>
              <a:t>73% of unserved adults perceive the barriers to uptake of MFI services to be demand side barriers</a:t>
            </a:r>
          </a:p>
          <a:p>
            <a:pPr marL="342900" lvl="4" indent="-342900">
              <a:buFont typeface="Arial" panose="020B0604020202020204" pitchFamily="34" charset="0"/>
              <a:buChar char="•"/>
            </a:pPr>
            <a:r>
              <a:rPr lang="en-US" b="0" baseline="0" dirty="0" smtClean="0"/>
              <a:t>32% of unserved lack awareness (don’t know these institutions)</a:t>
            </a:r>
          </a:p>
          <a:p>
            <a:pPr marL="342900" lvl="4" indent="-342900">
              <a:buFont typeface="Arial" panose="020B0604020202020204" pitchFamily="34" charset="0"/>
              <a:buChar char="•"/>
            </a:pPr>
            <a:endParaRPr lang="en-US" b="0" baseline="0" dirty="0" smtClean="0"/>
          </a:p>
        </p:txBody>
      </p:sp>
    </p:spTree>
    <p:extLst>
      <p:ext uri="{BB962C8B-B14F-4D97-AF65-F5344CB8AC3E}">
        <p14:creationId xmlns:p14="http://schemas.microsoft.com/office/powerpoint/2010/main" val="52247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smtClean="0"/>
              <a:t>MFI/micro lender clients</a:t>
            </a:r>
            <a:r>
              <a:rPr lang="en-US" baseline="0" dirty="0" smtClean="0"/>
              <a:t> </a:t>
            </a:r>
            <a:r>
              <a:rPr lang="en-US" dirty="0" smtClean="0"/>
              <a:t>significantly more likely to</a:t>
            </a:r>
            <a:r>
              <a:rPr lang="en-US" baseline="0" dirty="0" smtClean="0"/>
              <a:t> be in the age group 25 to 34 years than adults in general</a:t>
            </a:r>
          </a:p>
          <a:p>
            <a:pPr marL="342900" indent="-342900">
              <a:buFont typeface="Arial" panose="020B0604020202020204" pitchFamily="34" charset="0"/>
              <a:buChar char="•"/>
            </a:pPr>
            <a:r>
              <a:rPr lang="en-US" baseline="0" dirty="0" smtClean="0"/>
              <a:t>and significantly less likely to be in the 16 to 24 year age group and the 64+ year age group than the         </a:t>
            </a:r>
          </a:p>
          <a:p>
            <a:pPr marL="0" lvl="2" indent="0">
              <a:buFont typeface="Arial" panose="020B0604020202020204" pitchFamily="34" charset="0"/>
              <a:buNone/>
            </a:pPr>
            <a:r>
              <a:rPr lang="en-US" baseline="0" dirty="0" smtClean="0"/>
              <a:t>            national adult population</a:t>
            </a:r>
            <a:endParaRPr lang="en-US" dirty="0"/>
          </a:p>
        </p:txBody>
      </p:sp>
    </p:spTree>
    <p:extLst>
      <p:ext uri="{BB962C8B-B14F-4D97-AF65-F5344CB8AC3E}">
        <p14:creationId xmlns:p14="http://schemas.microsoft.com/office/powerpoint/2010/main" val="47240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chemeClr val="tx1"/>
                </a:solidFill>
                <a:effectLst/>
                <a:latin typeface="Helvetica Neue"/>
                <a:ea typeface="Helvetica Neue"/>
                <a:cs typeface="Helvetica Neue"/>
                <a:sym typeface="Helvetica Neue"/>
              </a:rPr>
              <a:t>The </a:t>
            </a:r>
            <a:r>
              <a:rPr lang="en-US" sz="2400" b="1" i="0" kern="1200" dirty="0" smtClean="0">
                <a:solidFill>
                  <a:schemeClr val="tx1"/>
                </a:solidFill>
                <a:effectLst/>
                <a:latin typeface="Helvetica Neue"/>
                <a:ea typeface="Helvetica Neue"/>
                <a:cs typeface="Helvetica Neue"/>
                <a:sym typeface="Helvetica Neue"/>
              </a:rPr>
              <a:t>Progress out of Poverty Index</a:t>
            </a:r>
            <a:r>
              <a:rPr lang="en-US" sz="2400" kern="1200" dirty="0" smtClean="0">
                <a:solidFill>
                  <a:schemeClr val="tx1"/>
                </a:solidFill>
                <a:effectLst/>
                <a:latin typeface="Helvetica Neue"/>
                <a:ea typeface="Helvetica Neue"/>
                <a:cs typeface="Helvetica Neue"/>
                <a:sym typeface="Helvetica Neue"/>
              </a:rPr>
              <a:t> (PPI) is a poverty measurement tool for organizations and businesses with a mission to serve the poor - developed by Grameen Foundation in collaboration with the Ford Foundation, and managed by the Innovations for </a:t>
            </a:r>
            <a:r>
              <a:rPr lang="en-US" sz="2400" b="1" kern="1200" dirty="0" smtClean="0">
                <a:solidFill>
                  <a:schemeClr val="tx1"/>
                </a:solidFill>
                <a:effectLst/>
                <a:latin typeface="Helvetica Neue"/>
                <a:ea typeface="Helvetica Neue"/>
                <a:cs typeface="Helvetica Neue"/>
                <a:sym typeface="Helvetica Neue"/>
              </a:rPr>
              <a:t>Poverty</a:t>
            </a:r>
            <a:r>
              <a:rPr lang="en-US" sz="2400" kern="1200" dirty="0" smtClean="0">
                <a:solidFill>
                  <a:schemeClr val="tx1"/>
                </a:solidFill>
                <a:effectLst/>
                <a:latin typeface="Helvetica Neue"/>
                <a:ea typeface="Helvetica Neue"/>
                <a:cs typeface="Helvetica Neue"/>
                <a:sym typeface="Helvetica Neue"/>
              </a:rPr>
              <a:t> Action. The first PPI was released in 2006 and has since then been customised for 45 countries. The PPI is statistically-sound, yet simple to use: the answers to 10 questions about a household’s characteristics are scored to compute the likelihood that the household is living below the poverty line – or above by only a narrow margin.  With the PPI, organizations can identify the clients, customers, or employees who are most likely to be poor or vulnerable to poverty, integrating objective poverty data into their assessments and strategic decision-making.</a:t>
            </a:r>
          </a:p>
          <a:p>
            <a:endParaRPr lang="en-US" sz="2400" kern="1200" dirty="0" smtClean="0">
              <a:solidFill>
                <a:schemeClr val="tx1"/>
              </a:solidFill>
              <a:effectLst/>
              <a:latin typeface="Helvetica Neue"/>
              <a:ea typeface="Helvetica Neue"/>
              <a:cs typeface="Helvetica Neue"/>
              <a:sym typeface="Helvetica Neue"/>
            </a:endParaRPr>
          </a:p>
          <a:p>
            <a:r>
              <a:rPr lang="en-US" sz="2400" kern="1200" dirty="0" smtClean="0">
                <a:solidFill>
                  <a:schemeClr val="tx1"/>
                </a:solidFill>
                <a:effectLst/>
                <a:latin typeface="Helvetica Neue"/>
                <a:ea typeface="Helvetica Neue"/>
                <a:cs typeface="Helvetica Neue"/>
                <a:sym typeface="Helvetica Neue"/>
              </a:rPr>
              <a:t>The PPI questions was built into the 2017</a:t>
            </a:r>
            <a:r>
              <a:rPr lang="en-US" sz="2400" kern="1200" baseline="0" dirty="0" smtClean="0">
                <a:solidFill>
                  <a:schemeClr val="tx1"/>
                </a:solidFill>
                <a:effectLst/>
                <a:latin typeface="Helvetica Neue"/>
                <a:ea typeface="Helvetica Neue"/>
                <a:cs typeface="Helvetica Neue"/>
                <a:sym typeface="Helvetica Neue"/>
              </a:rPr>
              <a:t> Tz</a:t>
            </a:r>
            <a:r>
              <a:rPr lang="en-US" sz="2400" kern="1200" dirty="0" smtClean="0">
                <a:solidFill>
                  <a:schemeClr val="tx1"/>
                </a:solidFill>
                <a:effectLst/>
                <a:latin typeface="Helvetica Neue"/>
                <a:ea typeface="Helvetica Neue"/>
                <a:cs typeface="Helvetica Neue"/>
                <a:sym typeface="Helvetica Neue"/>
              </a:rPr>
              <a:t> demand side survey and the PPI index calculated. The PPI scores divided into 5 equal</a:t>
            </a:r>
            <a:r>
              <a:rPr lang="en-US" sz="2400" kern="1200" baseline="0" dirty="0" smtClean="0">
                <a:solidFill>
                  <a:schemeClr val="tx1"/>
                </a:solidFill>
                <a:effectLst/>
                <a:latin typeface="Helvetica Neue"/>
                <a:ea typeface="Helvetica Neue"/>
                <a:cs typeface="Helvetica Neue"/>
                <a:sym typeface="Helvetica Neue"/>
              </a:rPr>
              <a:t> intervals and were labelled as f</a:t>
            </a:r>
            <a:r>
              <a:rPr lang="en-US" sz="2400" kern="1200" dirty="0" smtClean="0">
                <a:solidFill>
                  <a:schemeClr val="tx1"/>
                </a:solidFill>
                <a:effectLst/>
                <a:latin typeface="Helvetica Neue"/>
                <a:ea typeface="Helvetica Neue"/>
                <a:cs typeface="Helvetica Neue"/>
                <a:sym typeface="Helvetica Neue"/>
              </a:rPr>
              <a:t>ollows:</a:t>
            </a:r>
          </a:p>
          <a:p>
            <a:pPr marL="171450" lvl="0" indent="-171450">
              <a:buFont typeface="Arial" panose="020B0604020202020204" pitchFamily="34" charset="0"/>
              <a:buChar char="•"/>
            </a:pPr>
            <a:r>
              <a:rPr lang="en-US" sz="2400" kern="1200" dirty="0" smtClean="0">
                <a:solidFill>
                  <a:schemeClr val="tx1"/>
                </a:solidFill>
                <a:effectLst/>
                <a:latin typeface="Helvetica Neue"/>
                <a:ea typeface="Helvetica Neue"/>
                <a:cs typeface="Helvetica Neue"/>
                <a:sym typeface="Helvetica Neue"/>
              </a:rPr>
              <a:t>PPI1 – Lowest quintile  (0-20)</a:t>
            </a:r>
          </a:p>
          <a:p>
            <a:pPr marL="171450" lvl="0" indent="-171450">
              <a:buFont typeface="Arial" panose="020B0604020202020204" pitchFamily="34" charset="0"/>
              <a:buChar char="•"/>
            </a:pPr>
            <a:r>
              <a:rPr lang="en-US" sz="2400" kern="1200" dirty="0" smtClean="0">
                <a:solidFill>
                  <a:schemeClr val="tx1"/>
                </a:solidFill>
                <a:effectLst/>
                <a:latin typeface="Helvetica Neue"/>
                <a:ea typeface="Helvetica Neue"/>
                <a:cs typeface="Helvetica Neue"/>
                <a:sym typeface="Helvetica Neue"/>
              </a:rPr>
              <a:t>PPI2</a:t>
            </a:r>
            <a:r>
              <a:rPr lang="en-US" sz="2400" kern="1200" baseline="0" dirty="0" smtClean="0">
                <a:solidFill>
                  <a:schemeClr val="tx1"/>
                </a:solidFill>
                <a:effectLst/>
                <a:latin typeface="Helvetica Neue"/>
                <a:ea typeface="Helvetica Neue"/>
                <a:cs typeface="Helvetica Neue"/>
                <a:sym typeface="Helvetica Neue"/>
              </a:rPr>
              <a:t> – Second lowest quintile </a:t>
            </a:r>
            <a:r>
              <a:rPr lang="en-US" sz="2400" kern="1200" dirty="0" smtClean="0">
                <a:solidFill>
                  <a:schemeClr val="tx1"/>
                </a:solidFill>
                <a:effectLst/>
                <a:latin typeface="Helvetica Neue"/>
                <a:ea typeface="Helvetica Neue"/>
                <a:cs typeface="Helvetica Neue"/>
                <a:sym typeface="Helvetica Neue"/>
              </a:rPr>
              <a:t>(21-40)</a:t>
            </a:r>
          </a:p>
          <a:p>
            <a:pPr marL="171450" lvl="0" indent="-171450">
              <a:buFont typeface="Arial" panose="020B0604020202020204" pitchFamily="34" charset="0"/>
              <a:buChar char="•"/>
            </a:pPr>
            <a:r>
              <a:rPr lang="en-US" sz="2400" kern="1200" dirty="0" smtClean="0">
                <a:solidFill>
                  <a:schemeClr val="tx1"/>
                </a:solidFill>
                <a:effectLst/>
                <a:latin typeface="Helvetica Neue"/>
                <a:ea typeface="Helvetica Neue"/>
                <a:cs typeface="Helvetica Neue"/>
                <a:sym typeface="Helvetica Neue"/>
              </a:rPr>
              <a:t>PPI3 – Middle</a:t>
            </a:r>
            <a:r>
              <a:rPr lang="en-US" sz="2400" kern="1200" baseline="0" dirty="0" smtClean="0">
                <a:solidFill>
                  <a:schemeClr val="tx1"/>
                </a:solidFill>
                <a:effectLst/>
                <a:latin typeface="Helvetica Neue"/>
                <a:ea typeface="Helvetica Neue"/>
                <a:cs typeface="Helvetica Neue"/>
                <a:sym typeface="Helvetica Neue"/>
              </a:rPr>
              <a:t> quintile</a:t>
            </a:r>
            <a:r>
              <a:rPr lang="en-US" sz="2400" kern="1200" dirty="0" smtClean="0">
                <a:solidFill>
                  <a:schemeClr val="tx1"/>
                </a:solidFill>
                <a:effectLst/>
                <a:latin typeface="Helvetica Neue"/>
                <a:ea typeface="Helvetica Neue"/>
                <a:cs typeface="Helvetica Neue"/>
                <a:sym typeface="Helvetica Neue"/>
              </a:rPr>
              <a:t> (41-60)</a:t>
            </a:r>
          </a:p>
          <a:p>
            <a:pPr marL="171450" lvl="0" indent="-171450">
              <a:buFont typeface="Arial" panose="020B0604020202020204" pitchFamily="34" charset="0"/>
              <a:buChar char="•"/>
            </a:pPr>
            <a:r>
              <a:rPr lang="en-US" sz="2400" kern="1200" dirty="0" smtClean="0">
                <a:solidFill>
                  <a:schemeClr val="tx1"/>
                </a:solidFill>
                <a:effectLst/>
                <a:latin typeface="Helvetica Neue"/>
                <a:ea typeface="Helvetica Neue"/>
                <a:cs typeface="Helvetica Neue"/>
                <a:sym typeface="Helvetica Neue"/>
              </a:rPr>
              <a:t>PPI4 – Second highest quintile (41-80)</a:t>
            </a:r>
          </a:p>
          <a:p>
            <a:pPr marL="171450" lvl="0" indent="-171450">
              <a:buFont typeface="Arial" panose="020B0604020202020204" pitchFamily="34" charset="0"/>
              <a:buChar char="•"/>
            </a:pPr>
            <a:r>
              <a:rPr lang="en-US" sz="2400" kern="1200" dirty="0" smtClean="0">
                <a:solidFill>
                  <a:schemeClr val="tx1"/>
                </a:solidFill>
                <a:effectLst/>
                <a:latin typeface="Helvetica Neue"/>
                <a:ea typeface="Helvetica Neue"/>
                <a:cs typeface="Helvetica Neue"/>
                <a:sym typeface="Helvetica Neue"/>
              </a:rPr>
              <a:t>PPI5</a:t>
            </a:r>
            <a:r>
              <a:rPr lang="en-US" sz="2400" kern="1200" baseline="0" dirty="0" smtClean="0">
                <a:solidFill>
                  <a:schemeClr val="tx1"/>
                </a:solidFill>
                <a:effectLst/>
                <a:latin typeface="Helvetica Neue"/>
                <a:ea typeface="Helvetica Neue"/>
                <a:cs typeface="Helvetica Neue"/>
                <a:sym typeface="Helvetica Neue"/>
              </a:rPr>
              <a:t> Highest quintile (8</a:t>
            </a:r>
            <a:r>
              <a:rPr lang="en-US" sz="2400" kern="1200" dirty="0" smtClean="0">
                <a:solidFill>
                  <a:schemeClr val="tx1"/>
                </a:solidFill>
                <a:effectLst/>
                <a:latin typeface="Helvetica Neue"/>
                <a:ea typeface="Helvetica Neue"/>
                <a:cs typeface="Helvetica Neue"/>
                <a:sym typeface="Helvetica Neue"/>
              </a:rPr>
              <a:t>1-100)</a:t>
            </a:r>
          </a:p>
          <a:p>
            <a:pPr lvl="0"/>
            <a:endParaRPr lang="en-US" sz="2400" kern="1200" dirty="0" smtClean="0">
              <a:solidFill>
                <a:schemeClr val="tx1"/>
              </a:solidFill>
              <a:effectLst/>
              <a:latin typeface="Helvetica Neue"/>
              <a:ea typeface="Helvetica Neue"/>
              <a:cs typeface="Helvetica Neue"/>
              <a:sym typeface="Helvetica Neue"/>
            </a:endParaRPr>
          </a:p>
          <a:p>
            <a:pPr lvl="0"/>
            <a:r>
              <a:rPr lang="en-US" sz="2400" kern="1200" dirty="0" smtClean="0">
                <a:solidFill>
                  <a:schemeClr val="tx1"/>
                </a:solidFill>
                <a:effectLst/>
                <a:latin typeface="Helvetica Neue"/>
                <a:ea typeface="Helvetica Neue"/>
                <a:cs typeface="Helvetica Neue"/>
                <a:sym typeface="Helvetica Neue"/>
              </a:rPr>
              <a:t>As the first and last intervals</a:t>
            </a:r>
            <a:r>
              <a:rPr lang="en-US" sz="2400" kern="1200" baseline="0" dirty="0" smtClean="0">
                <a:solidFill>
                  <a:schemeClr val="tx1"/>
                </a:solidFill>
                <a:effectLst/>
                <a:latin typeface="Helvetica Neue"/>
                <a:ea typeface="Helvetica Neue"/>
                <a:cs typeface="Helvetica Neue"/>
                <a:sym typeface="Helvetica Neue"/>
              </a:rPr>
              <a:t> generated small sample sizes these were combined </a:t>
            </a:r>
          </a:p>
          <a:p>
            <a:pPr lvl="0"/>
            <a:endParaRPr lang="en-US" sz="2400" kern="1200" baseline="0" dirty="0" smtClean="0">
              <a:solidFill>
                <a:schemeClr val="tx1"/>
              </a:solidFill>
              <a:effectLst/>
              <a:latin typeface="Helvetica Neue"/>
              <a:sym typeface="Helvetica Neue"/>
            </a:endParaRPr>
          </a:p>
          <a:p>
            <a:pPr marL="342900" lvl="0" indent="-342900">
              <a:buFont typeface="Arial" panose="020B0604020202020204" pitchFamily="34" charset="0"/>
              <a:buChar char="•"/>
            </a:pPr>
            <a:r>
              <a:rPr lang="en-US" sz="2400" kern="1200" baseline="0" dirty="0" smtClean="0">
                <a:solidFill>
                  <a:schemeClr val="tx1"/>
                </a:solidFill>
                <a:effectLst/>
                <a:latin typeface="Helvetica Neue"/>
                <a:sym typeface="Helvetica Neue"/>
              </a:rPr>
              <a:t>There is a significant difference between the PPI distribution of MFI/micro lender clients and the national adult PPI distribution</a:t>
            </a:r>
          </a:p>
          <a:p>
            <a:pPr marL="0" lvl="2" indent="0">
              <a:buFont typeface="Arial" panose="020B0604020202020204" pitchFamily="34" charset="0"/>
              <a:buNone/>
            </a:pPr>
            <a:r>
              <a:rPr lang="en-US" kern="1200" baseline="0" dirty="0" smtClean="0">
                <a:solidFill>
                  <a:schemeClr val="tx1"/>
                </a:solidFill>
                <a:effectLst/>
                <a:latin typeface="Helvetica Neue"/>
                <a:sym typeface="Helvetica Neue"/>
              </a:rPr>
              <a:t>          - MFI/micro lender clients are significantly less likely to be in the lowest 2 PPI quintiles and</a:t>
            </a:r>
          </a:p>
          <a:p>
            <a:pPr marL="0" lvl="2" indent="0">
              <a:buFont typeface="Arial" panose="020B0604020202020204" pitchFamily="34" charset="0"/>
              <a:buNone/>
            </a:pPr>
            <a:r>
              <a:rPr lang="en-US" kern="1200" baseline="0" dirty="0" smtClean="0">
                <a:solidFill>
                  <a:schemeClr val="tx1"/>
                </a:solidFill>
                <a:effectLst/>
                <a:latin typeface="Helvetica Neue"/>
                <a:sym typeface="Helvetica Neue"/>
              </a:rPr>
              <a:t>          - significantly more likely to be in the middle and highest 2 PPI quintiles</a:t>
            </a:r>
          </a:p>
          <a:p>
            <a:pPr marL="0" lvl="2" indent="0">
              <a:buFont typeface="Arial" panose="020B0604020202020204" pitchFamily="34" charset="0"/>
              <a:buNone/>
            </a:pPr>
            <a:r>
              <a:rPr lang="en-US" kern="1200" baseline="0" dirty="0" smtClean="0">
                <a:solidFill>
                  <a:schemeClr val="tx1"/>
                </a:solidFill>
                <a:effectLst/>
                <a:latin typeface="Helvetica Neue"/>
                <a:sym typeface="Helvetica Neue"/>
              </a:rPr>
              <a:t>      </a:t>
            </a:r>
            <a:endParaRPr lang="en-US" dirty="0"/>
          </a:p>
        </p:txBody>
      </p:sp>
    </p:spTree>
    <p:extLst>
      <p:ext uri="{BB962C8B-B14F-4D97-AF65-F5344CB8AC3E}">
        <p14:creationId xmlns:p14="http://schemas.microsoft.com/office/powerpoint/2010/main" val="264423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MFI/micro lender</a:t>
            </a:r>
            <a:r>
              <a:rPr lang="en-US" baseline="0" dirty="0" smtClean="0"/>
              <a:t> clients </a:t>
            </a:r>
            <a:r>
              <a:rPr lang="en-US" dirty="0" smtClean="0"/>
              <a:t>significantly more likely to</a:t>
            </a:r>
            <a:r>
              <a:rPr lang="en-US" baseline="0" dirty="0" smtClean="0"/>
              <a:t> rely on formal employment  and businesses for income</a:t>
            </a:r>
          </a:p>
          <a:p>
            <a:pPr marL="0" indent="0">
              <a:buFont typeface="Arial" panose="020B0604020202020204" pitchFamily="34" charset="0"/>
              <a:buNone/>
            </a:pPr>
            <a:r>
              <a:rPr lang="en-US" baseline="0" dirty="0" smtClean="0"/>
              <a:t>         and significantly less likely to rely on income from farming/fishing </a:t>
            </a:r>
            <a:endParaRPr lang="en-US" dirty="0"/>
          </a:p>
        </p:txBody>
      </p:sp>
    </p:spTree>
    <p:extLst>
      <p:ext uri="{BB962C8B-B14F-4D97-AF65-F5344CB8AC3E}">
        <p14:creationId xmlns:p14="http://schemas.microsoft.com/office/powerpoint/2010/main" val="32675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Like the banked population, MFI/micro lender</a:t>
            </a:r>
            <a:r>
              <a:rPr lang="en-US" baseline="0" dirty="0" smtClean="0"/>
              <a:t> clients significantly s</a:t>
            </a:r>
            <a:r>
              <a:rPr lang="en-US" dirty="0" smtClean="0"/>
              <a:t>ewed towards DSM</a:t>
            </a:r>
            <a:r>
              <a:rPr lang="en-US" baseline="0" dirty="0" smtClean="0"/>
              <a:t> and other urban areas</a:t>
            </a:r>
          </a:p>
        </p:txBody>
      </p:sp>
    </p:spTree>
    <p:extLst>
      <p:ext uri="{BB962C8B-B14F-4D97-AF65-F5344CB8AC3E}">
        <p14:creationId xmlns:p14="http://schemas.microsoft.com/office/powerpoint/2010/main" val="99186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Served adults are significantly more likely than adults</a:t>
            </a:r>
            <a:r>
              <a:rPr lang="en-US" baseline="0" dirty="0" smtClean="0"/>
              <a:t> in general an unserved adults to be able to read Swahili and English</a:t>
            </a:r>
            <a:endParaRPr lang="en-US" dirty="0"/>
          </a:p>
        </p:txBody>
      </p:sp>
    </p:spTree>
    <p:extLst>
      <p:ext uri="{BB962C8B-B14F-4D97-AF65-F5344CB8AC3E}">
        <p14:creationId xmlns:p14="http://schemas.microsoft.com/office/powerpoint/2010/main" val="165686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served adults are significantly</a:t>
            </a:r>
            <a:r>
              <a:rPr lang="en-US" baseline="0" dirty="0" smtClean="0"/>
              <a:t> more likely to high levels of numeracy than adults in general as well as compared to unserved adults</a:t>
            </a:r>
          </a:p>
          <a:p>
            <a:pPr marL="0" indent="0">
              <a:buFont typeface="Arial" panose="020B0604020202020204" pitchFamily="34" charset="0"/>
              <a:buNone/>
            </a:pPr>
            <a:r>
              <a:rPr lang="en-US" baseline="0" dirty="0" smtClean="0"/>
              <a:t>	- numeracy levels of  unserved adults does not differ from the national population </a:t>
            </a:r>
          </a:p>
          <a:p>
            <a:pPr marL="342900" indent="-342900">
              <a:buFont typeface="Arial" panose="020B0604020202020204" pitchFamily="34" charset="0"/>
              <a:buChar char="•"/>
            </a:pPr>
            <a:r>
              <a:rPr lang="en-US" dirty="0" smtClean="0"/>
              <a:t>served adults are significantly</a:t>
            </a:r>
            <a:r>
              <a:rPr lang="en-US" baseline="0" dirty="0" smtClean="0"/>
              <a:t> more likely than adults in general as well as compared to unbanked adults to be able to add, subtract; multiply and divide; no significant difference in this regard between  unserved adults and the national adult population</a:t>
            </a:r>
          </a:p>
        </p:txBody>
      </p:sp>
    </p:spTree>
    <p:extLst>
      <p:ext uri="{BB962C8B-B14F-4D97-AF65-F5344CB8AC3E}">
        <p14:creationId xmlns:p14="http://schemas.microsoft.com/office/powerpoint/2010/main" val="151394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Served</a:t>
            </a:r>
            <a:r>
              <a:rPr lang="en-US" baseline="0" dirty="0" smtClean="0"/>
              <a:t> adults are significantly more likely than unserved and adults in general to:</a:t>
            </a:r>
          </a:p>
          <a:p>
            <a:pPr marL="342900" indent="-342900">
              <a:buFont typeface="Arial" panose="020B0604020202020204" pitchFamily="34" charset="0"/>
              <a:buChar char="•"/>
            </a:pPr>
            <a:r>
              <a:rPr lang="en-US" baseline="0" dirty="0" smtClean="0"/>
              <a:t>Have access to a mobile phone</a:t>
            </a:r>
          </a:p>
          <a:p>
            <a:pPr marL="342900" indent="-342900">
              <a:buFont typeface="Arial" panose="020B0604020202020204" pitchFamily="34" charset="0"/>
              <a:buChar char="•"/>
            </a:pPr>
            <a:r>
              <a:rPr lang="en-US" baseline="0" dirty="0" smtClean="0"/>
              <a:t>To personally own mobile phone</a:t>
            </a:r>
          </a:p>
          <a:p>
            <a:pPr marL="342900" indent="-342900">
              <a:buFont typeface="Arial" panose="020B0604020202020204" pitchFamily="34" charset="0"/>
              <a:buChar char="•"/>
            </a:pPr>
            <a:r>
              <a:rPr lang="en-US" baseline="0" dirty="0" smtClean="0"/>
              <a:t>To have access to internet</a:t>
            </a:r>
            <a:endParaRPr lang="en-US" dirty="0"/>
          </a:p>
        </p:txBody>
      </p:sp>
    </p:spTree>
    <p:extLst>
      <p:ext uri="{BB962C8B-B14F-4D97-AF65-F5344CB8AC3E}">
        <p14:creationId xmlns:p14="http://schemas.microsoft.com/office/powerpoint/2010/main" val="337492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11C8B1-F75C-4D04-9D9A-9F55874C21D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84312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11C8B1-F75C-4D04-9D9A-9F55874C21D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206728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11C8B1-F75C-4D04-9D9A-9F55874C21D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07304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19551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512988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6" y="446485"/>
            <a:ext cx="6875859" cy="4161234"/>
          </a:xfrm>
          <a:prstGeom prst="rect">
            <a:avLst/>
          </a:prstGeom>
        </p:spPr>
        <p:txBody>
          <a:bodyPr lIns="91439" tIns="45719" rIns="91439" bIns="45719" anchor="t">
            <a:noAutofit/>
          </a:bodyPr>
          <a:lstStyle/>
          <a:p>
            <a:endParaRPr dirty="0"/>
          </a:p>
        </p:txBody>
      </p:sp>
      <p:sp>
        <p:nvSpPr>
          <p:cNvPr id="21" name="Shape 21"/>
          <p:cNvSpPr>
            <a:spLocks noGrp="1"/>
          </p:cNvSpPr>
          <p:nvPr>
            <p:ph type="title"/>
          </p:nvPr>
        </p:nvSpPr>
        <p:spPr>
          <a:xfrm>
            <a:off x="892969" y="4723805"/>
            <a:ext cx="7358063" cy="1000125"/>
          </a:xfrm>
          <a:prstGeom prst="rect">
            <a:avLst/>
          </a:prstGeom>
        </p:spPr>
        <p:txBody>
          <a:bodyPr anchor="b"/>
          <a:lstStyle/>
          <a:p>
            <a:r>
              <a:t>Title Text</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4416853" y="6500813"/>
            <a:ext cx="301366" cy="297389"/>
          </a:xfrm>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167414381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320910627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5" y="446484"/>
            <a:ext cx="3750469" cy="5786438"/>
          </a:xfrm>
          <a:prstGeom prst="rect">
            <a:avLst/>
          </a:prstGeom>
        </p:spPr>
        <p:txBody>
          <a:bodyPr lIns="91439" tIns="45719" rIns="91439" bIns="45719" anchor="t">
            <a:noAutofit/>
          </a:bodyPr>
          <a:lstStyle/>
          <a:p>
            <a:endParaRPr dirty="0"/>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669726" y="3348633"/>
            <a:ext cx="3750469"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319079136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260015257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31787483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30586"/>
            <a:ext cx="3750469" cy="4420195"/>
          </a:xfrm>
          <a:prstGeom prst="rect">
            <a:avLst/>
          </a:prstGeom>
        </p:spPr>
        <p:txBody>
          <a:bodyPr lIns="91439" tIns="45719" rIns="91439" bIns="45719" anchor="t">
            <a:noAutofit/>
          </a:bodyPr>
          <a:lstStyle/>
          <a:p>
            <a:endParaRPr dirty="0"/>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6" y="183058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5318643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11C8B1-F75C-4D04-9D9A-9F55874C21D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789493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69"/>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79256216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dirty="0"/>
          </a:p>
        </p:txBody>
      </p:sp>
      <p:sp>
        <p:nvSpPr>
          <p:cNvPr id="84" name="Shape 84"/>
          <p:cNvSpPr>
            <a:spLocks noGrp="1"/>
          </p:cNvSpPr>
          <p:nvPr>
            <p:ph type="pic" sz="quarter" idx="14"/>
          </p:nvPr>
        </p:nvSpPr>
        <p:spPr>
          <a:xfrm>
            <a:off x="4728177" y="625078"/>
            <a:ext cx="3750469" cy="2652117"/>
          </a:xfrm>
          <a:prstGeom prst="rect">
            <a:avLst/>
          </a:prstGeom>
        </p:spPr>
        <p:txBody>
          <a:bodyPr lIns="91439" tIns="45719" rIns="91439" bIns="45719" anchor="t">
            <a:noAutofit/>
          </a:bodyPr>
          <a:lstStyle/>
          <a:p>
            <a:endParaRPr dirty="0"/>
          </a:p>
        </p:txBody>
      </p:sp>
      <p:sp>
        <p:nvSpPr>
          <p:cNvPr id="85" name="Shape 85"/>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dirty="0"/>
          </a:p>
        </p:txBody>
      </p:sp>
      <p:sp>
        <p:nvSpPr>
          <p:cNvPr id="86" name="Shape 86"/>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297243176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69" y="4473774"/>
            <a:ext cx="7358063"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Shape 94"/>
          <p:cNvSpPr>
            <a:spLocks noGrp="1"/>
          </p:cNvSpPr>
          <p:nvPr>
            <p:ph type="body" sz="quarter" idx="14"/>
          </p:nvPr>
        </p:nvSpPr>
        <p:spPr>
          <a:xfrm>
            <a:off x="892969" y="2984579"/>
            <a:ext cx="7358063" cy="513795"/>
          </a:xfrm>
          <a:prstGeom prst="rect">
            <a:avLst/>
          </a:prstGeom>
        </p:spPr>
        <p:txBody>
          <a:bodyPr>
            <a:spAutoFit/>
          </a:bodyPr>
          <a:lstStyle>
            <a:lvl1pPr marL="0" indent="0" algn="ctr">
              <a:spcBef>
                <a:spcPts val="0"/>
              </a:spcBef>
              <a:buSzTx/>
              <a:buNone/>
              <a:defRPr sz="2672"/>
            </a:lvl1pPr>
          </a:lstStyle>
          <a:p>
            <a:r>
              <a:t>“Type a quote here.” </a:t>
            </a:r>
          </a:p>
        </p:txBody>
      </p:sp>
      <p:sp>
        <p:nvSpPr>
          <p:cNvPr id="95" name="Shape 95"/>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389715790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9144000" cy="6858000"/>
          </a:xfrm>
          <a:prstGeom prst="rect">
            <a:avLst/>
          </a:prstGeom>
        </p:spPr>
        <p:txBody>
          <a:bodyPr lIns="91439" tIns="45719" rIns="91439" bIns="45719" anchor="t">
            <a:noAutofit/>
          </a:bodyPr>
          <a:lstStyle/>
          <a:p>
            <a:endParaRPr dirty="0"/>
          </a:p>
        </p:txBody>
      </p:sp>
      <p:sp>
        <p:nvSpPr>
          <p:cNvPr id="103" name="Shape 103"/>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363548278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153488209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6" y="446485"/>
            <a:ext cx="6875859" cy="4161234"/>
          </a:xfrm>
          <a:prstGeom prst="rect">
            <a:avLst/>
          </a:prstGeom>
        </p:spPr>
        <p:txBody>
          <a:bodyPr lIns="91439" tIns="45719" rIns="91439" bIns="45719" anchor="t">
            <a:noAutofit/>
          </a:bodyPr>
          <a:lstStyle/>
          <a:p>
            <a:endParaRPr dirty="0"/>
          </a:p>
        </p:txBody>
      </p:sp>
      <p:sp>
        <p:nvSpPr>
          <p:cNvPr id="21" name="Shape 21"/>
          <p:cNvSpPr>
            <a:spLocks noGrp="1"/>
          </p:cNvSpPr>
          <p:nvPr>
            <p:ph type="title"/>
          </p:nvPr>
        </p:nvSpPr>
        <p:spPr>
          <a:xfrm>
            <a:off x="892969" y="4723805"/>
            <a:ext cx="7358063" cy="1000125"/>
          </a:xfrm>
          <a:prstGeom prst="rect">
            <a:avLst/>
          </a:prstGeom>
        </p:spPr>
        <p:txBody>
          <a:bodyPr anchor="b"/>
          <a:lstStyle/>
          <a:p>
            <a:r>
              <a:t>Title Text</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4416853" y="6500813"/>
            <a:ext cx="301366" cy="297389"/>
          </a:xfrm>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87841097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168264128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5" y="446484"/>
            <a:ext cx="3750469" cy="5786438"/>
          </a:xfrm>
          <a:prstGeom prst="rect">
            <a:avLst/>
          </a:prstGeom>
        </p:spPr>
        <p:txBody>
          <a:bodyPr lIns="91439" tIns="45719" rIns="91439" bIns="45719" anchor="t">
            <a:noAutofit/>
          </a:bodyPr>
          <a:lstStyle/>
          <a:p>
            <a:endParaRPr dirty="0"/>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669726" y="3348633"/>
            <a:ext cx="3750469"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326617648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212606768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229326165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1C8B1-F75C-4D04-9D9A-9F55874C21D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795435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30586"/>
            <a:ext cx="3750469" cy="4420195"/>
          </a:xfrm>
          <a:prstGeom prst="rect">
            <a:avLst/>
          </a:prstGeom>
        </p:spPr>
        <p:txBody>
          <a:bodyPr lIns="91439" tIns="45719" rIns="91439" bIns="45719" anchor="t">
            <a:noAutofit/>
          </a:bodyPr>
          <a:lstStyle/>
          <a:p>
            <a:endParaRPr dirty="0"/>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6" y="183058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385542027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69"/>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341308804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dirty="0"/>
          </a:p>
        </p:txBody>
      </p:sp>
      <p:sp>
        <p:nvSpPr>
          <p:cNvPr id="84" name="Shape 84"/>
          <p:cNvSpPr>
            <a:spLocks noGrp="1"/>
          </p:cNvSpPr>
          <p:nvPr>
            <p:ph type="pic" sz="quarter" idx="14"/>
          </p:nvPr>
        </p:nvSpPr>
        <p:spPr>
          <a:xfrm>
            <a:off x="4728177" y="625078"/>
            <a:ext cx="3750469" cy="2652117"/>
          </a:xfrm>
          <a:prstGeom prst="rect">
            <a:avLst/>
          </a:prstGeom>
        </p:spPr>
        <p:txBody>
          <a:bodyPr lIns="91439" tIns="45719" rIns="91439" bIns="45719" anchor="t">
            <a:noAutofit/>
          </a:bodyPr>
          <a:lstStyle/>
          <a:p>
            <a:endParaRPr dirty="0"/>
          </a:p>
        </p:txBody>
      </p:sp>
      <p:sp>
        <p:nvSpPr>
          <p:cNvPr id="85" name="Shape 85"/>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dirty="0"/>
          </a:p>
        </p:txBody>
      </p:sp>
      <p:sp>
        <p:nvSpPr>
          <p:cNvPr id="86" name="Shape 86"/>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329703110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69" y="4473774"/>
            <a:ext cx="7358063"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Shape 94"/>
          <p:cNvSpPr>
            <a:spLocks noGrp="1"/>
          </p:cNvSpPr>
          <p:nvPr>
            <p:ph type="body" sz="quarter" idx="14"/>
          </p:nvPr>
        </p:nvSpPr>
        <p:spPr>
          <a:xfrm>
            <a:off x="892969" y="2984579"/>
            <a:ext cx="7358063" cy="513795"/>
          </a:xfrm>
          <a:prstGeom prst="rect">
            <a:avLst/>
          </a:prstGeom>
        </p:spPr>
        <p:txBody>
          <a:bodyPr>
            <a:spAutoFit/>
          </a:bodyPr>
          <a:lstStyle>
            <a:lvl1pPr marL="0" indent="0" algn="ctr">
              <a:spcBef>
                <a:spcPts val="0"/>
              </a:spcBef>
              <a:buSzTx/>
              <a:buNone/>
              <a:defRPr sz="2672"/>
            </a:lvl1pPr>
          </a:lstStyle>
          <a:p>
            <a:r>
              <a:t>“Type a quote here.” </a:t>
            </a:r>
          </a:p>
        </p:txBody>
      </p:sp>
      <p:sp>
        <p:nvSpPr>
          <p:cNvPr id="95" name="Shape 95"/>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221226764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9144000" cy="6858000"/>
          </a:xfrm>
          <a:prstGeom prst="rect">
            <a:avLst/>
          </a:prstGeom>
        </p:spPr>
        <p:txBody>
          <a:bodyPr lIns="91439" tIns="45719" rIns="91439" bIns="45719" anchor="t">
            <a:noAutofit/>
          </a:bodyPr>
          <a:lstStyle/>
          <a:p>
            <a:endParaRPr dirty="0"/>
          </a:p>
        </p:txBody>
      </p:sp>
      <p:sp>
        <p:nvSpPr>
          <p:cNvPr id="103" name="Shape 103"/>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389657383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283530525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11C8B1-F75C-4D04-9D9A-9F55874C21D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369387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11C8B1-F75C-4D04-9D9A-9F55874C21D9}"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426972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11C8B1-F75C-4D04-9D9A-9F55874C21D9}"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83134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1C8B1-F75C-4D04-9D9A-9F55874C21D9}"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13007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1C8B1-F75C-4D04-9D9A-9F55874C21D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9119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1C8B1-F75C-4D04-9D9A-9F55874C21D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33786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1C8B1-F75C-4D04-9D9A-9F55874C21D9}" type="datetimeFigureOut">
              <a:rPr lang="en-US" smtClean="0"/>
              <a:t>11/7/2017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977AB-B88B-49A4-95CA-EA88EA02995E}" type="slidenum">
              <a:rPr lang="en-US" smtClean="0"/>
              <a:t>‹#›</a:t>
            </a:fld>
            <a:endParaRPr lang="en-US"/>
          </a:p>
        </p:txBody>
      </p:sp>
    </p:spTree>
    <p:extLst>
      <p:ext uri="{BB962C8B-B14F-4D97-AF65-F5344CB8AC3E}">
        <p14:creationId xmlns:p14="http://schemas.microsoft.com/office/powerpoint/2010/main" val="2699111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5278"/>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41501990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5278"/>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US" kern="0" smtClean="0">
                <a:solidFill>
                  <a:srgbClr val="000000"/>
                </a:solidFill>
                <a:sym typeface="Helvetica Light"/>
              </a:rPr>
              <a:pPr algn="ctr" defTabSz="410751" hangingPunct="0"/>
              <a:t>‹#›</a:t>
            </a:fld>
            <a:endParaRPr lang="en-US" kern="0" dirty="0">
              <a:solidFill>
                <a:srgbClr val="000000"/>
              </a:solidFill>
              <a:sym typeface="Helvetica Light"/>
            </a:endParaRPr>
          </a:p>
        </p:txBody>
      </p:sp>
    </p:spTree>
    <p:extLst>
      <p:ext uri="{BB962C8B-B14F-4D97-AF65-F5344CB8AC3E}">
        <p14:creationId xmlns:p14="http://schemas.microsoft.com/office/powerpoint/2010/main" val="137631068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2.png"/><Relationship Id="rId7"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png"/><Relationship Id="rId7"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image" Target="../media/image2.png"/><Relationship Id="rId7"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2.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asted-image.pdf"/>
          <p:cNvPicPr>
            <a:picLocks noChangeAspect="1"/>
          </p:cNvPicPr>
          <p:nvPr/>
        </p:nvPicPr>
        <p:blipFill>
          <a:blip r:embed="rId2">
            <a:extLst/>
          </a:blip>
          <a:srcRect t="59034"/>
          <a:stretch>
            <a:fillRect/>
          </a:stretch>
        </p:blipFill>
        <p:spPr>
          <a:xfrm>
            <a:off x="-19706" y="4524461"/>
            <a:ext cx="9183412" cy="2351274"/>
          </a:xfrm>
          <a:prstGeom prst="rect">
            <a:avLst/>
          </a:prstGeom>
          <a:ln w="12700">
            <a:miter lim="400000"/>
          </a:ln>
        </p:spPr>
      </p:pic>
      <p:pic>
        <p:nvPicPr>
          <p:cNvPr id="149" name="pasted-image.pdf"/>
          <p:cNvPicPr>
            <a:picLocks noChangeAspect="1"/>
          </p:cNvPicPr>
          <p:nvPr/>
        </p:nvPicPr>
        <p:blipFill>
          <a:blip r:embed="rId3">
            <a:extLst/>
          </a:blip>
          <a:srcRect t="10079"/>
          <a:stretch>
            <a:fillRect/>
          </a:stretch>
        </p:blipFill>
        <p:spPr>
          <a:xfrm>
            <a:off x="-1299578" y="4527998"/>
            <a:ext cx="8161122" cy="3099301"/>
          </a:xfrm>
          <a:prstGeom prst="rect">
            <a:avLst/>
          </a:prstGeom>
          <a:ln w="12700">
            <a:miter lim="400000"/>
          </a:ln>
        </p:spPr>
      </p:pic>
      <p:pic>
        <p:nvPicPr>
          <p:cNvPr id="150" name="pasted-image.pdf"/>
          <p:cNvPicPr>
            <a:picLocks noChangeAspect="1"/>
          </p:cNvPicPr>
          <p:nvPr/>
        </p:nvPicPr>
        <p:blipFill>
          <a:blip r:embed="rId4">
            <a:extLst/>
          </a:blip>
          <a:srcRect t="39435" r="27235"/>
          <a:stretch>
            <a:fillRect/>
          </a:stretch>
        </p:blipFill>
        <p:spPr>
          <a:xfrm>
            <a:off x="2500312" y="-10939"/>
            <a:ext cx="6653595" cy="1735030"/>
          </a:xfrm>
          <a:prstGeom prst="rect">
            <a:avLst/>
          </a:prstGeom>
          <a:ln w="12700">
            <a:miter lim="400000"/>
          </a:ln>
        </p:spPr>
      </p:pic>
      <p:pic>
        <p:nvPicPr>
          <p:cNvPr id="151" name="pasted-image.pdf"/>
          <p:cNvPicPr>
            <a:picLocks noChangeAspect="1"/>
          </p:cNvPicPr>
          <p:nvPr/>
        </p:nvPicPr>
        <p:blipFill>
          <a:blip r:embed="rId5">
            <a:extLst/>
          </a:blip>
          <a:stretch>
            <a:fillRect/>
          </a:stretch>
        </p:blipFill>
        <p:spPr>
          <a:xfrm rot="10800000" flipH="1">
            <a:off x="228196" y="-949516"/>
            <a:ext cx="4934907" cy="1546083"/>
          </a:xfrm>
          <a:prstGeom prst="rect">
            <a:avLst/>
          </a:prstGeom>
          <a:ln w="12700">
            <a:miter lim="400000"/>
          </a:ln>
        </p:spPr>
      </p:pic>
      <p:sp>
        <p:nvSpPr>
          <p:cNvPr id="152" name="Shape 152"/>
          <p:cNvSpPr/>
          <p:nvPr/>
        </p:nvSpPr>
        <p:spPr>
          <a:xfrm>
            <a:off x="1790372" y="4735752"/>
            <a:ext cx="7163456" cy="166407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r" defTabSz="321457">
              <a:defRPr sz="5000">
                <a:solidFill>
                  <a:srgbClr val="FFFFFF"/>
                </a:solidFill>
                <a:latin typeface="Calibri"/>
                <a:ea typeface="Calibri"/>
                <a:cs typeface="Calibri"/>
                <a:sym typeface="Calibri"/>
              </a:defRPr>
            </a:pPr>
            <a:r>
              <a:rPr lang="en-US" sz="3516" dirty="0" smtClean="0"/>
              <a:t>MICROFINANCE SERVICES  </a:t>
            </a:r>
          </a:p>
        </p:txBody>
      </p:sp>
      <p:sp>
        <p:nvSpPr>
          <p:cNvPr id="154" name="Shape 154"/>
          <p:cNvSpPr/>
          <p:nvPr/>
        </p:nvSpPr>
        <p:spPr>
          <a:xfrm>
            <a:off x="112565" y="2238912"/>
            <a:ext cx="7902869" cy="829587"/>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defTabSz="321457">
              <a:defRPr sz="7000" b="1">
                <a:latin typeface="Calibri"/>
                <a:ea typeface="Calibri"/>
                <a:cs typeface="Calibri"/>
                <a:sym typeface="Calibri"/>
              </a:defRPr>
            </a:pPr>
            <a:r>
              <a:rPr lang="en-US" sz="4922" dirty="0" smtClean="0"/>
              <a:t>Rethinking Financial Services </a:t>
            </a:r>
          </a:p>
        </p:txBody>
      </p:sp>
      <p:sp>
        <p:nvSpPr>
          <p:cNvPr id="9" name="Rectangle 8"/>
          <p:cNvSpPr/>
          <p:nvPr/>
        </p:nvSpPr>
        <p:spPr>
          <a:xfrm>
            <a:off x="83990" y="3035215"/>
            <a:ext cx="5288110" cy="954107"/>
          </a:xfrm>
          <a:prstGeom prst="rect">
            <a:avLst/>
          </a:prstGeom>
        </p:spPr>
        <p:txBody>
          <a:bodyPr wrap="square">
            <a:spAutoFit/>
          </a:bodyPr>
          <a:lstStyle/>
          <a:p>
            <a:pPr defTabSz="321457">
              <a:defRPr sz="5000">
                <a:solidFill>
                  <a:srgbClr val="FFFFFF"/>
                </a:solidFill>
                <a:latin typeface="Calibri"/>
                <a:ea typeface="Calibri"/>
                <a:cs typeface="Calibri"/>
                <a:sym typeface="Calibri"/>
              </a:defRPr>
            </a:pPr>
            <a:r>
              <a:rPr lang="en-US" sz="2800" dirty="0" smtClean="0">
                <a:solidFill>
                  <a:srgbClr val="000000"/>
                </a:solidFill>
              </a:rPr>
              <a:t>Taking Stock of our achievements and forging the way forward</a:t>
            </a:r>
            <a:endParaRPr lang="en-US" sz="2800" dirty="0">
              <a:solidFill>
                <a:srgbClr val="000000"/>
              </a:solidFill>
            </a:endParaRPr>
          </a:p>
        </p:txBody>
      </p:sp>
    </p:spTree>
    <p:extLst>
      <p:ext uri="{BB962C8B-B14F-4D97-AF65-F5344CB8AC3E}">
        <p14:creationId xmlns:p14="http://schemas.microsoft.com/office/powerpoint/2010/main" val="422364736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2" y="171721"/>
            <a:ext cx="1316586" cy="1274567"/>
          </a:xfrm>
          <a:prstGeom prst="rect">
            <a:avLst/>
          </a:prstGeom>
        </p:spPr>
      </p:pic>
      <p:sp>
        <p:nvSpPr>
          <p:cNvPr id="8" name="Title 7"/>
          <p:cNvSpPr>
            <a:spLocks noGrp="1"/>
          </p:cNvSpPr>
          <p:nvPr>
            <p:ph type="title"/>
          </p:nvPr>
        </p:nvSpPr>
        <p:spPr>
          <a:xfrm>
            <a:off x="1129605" y="88473"/>
            <a:ext cx="7946030"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One third of MFI clients are based in Dar es Salaam</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12" name="Chart 11"/>
          <p:cNvGraphicFramePr/>
          <p:nvPr>
            <p:extLst>
              <p:ext uri="{D42A27DB-BD31-4B8C-83A1-F6EECF244321}">
                <p14:modId xmlns:p14="http://schemas.microsoft.com/office/powerpoint/2010/main" val="454983058"/>
              </p:ext>
            </p:extLst>
          </p:nvPr>
        </p:nvGraphicFramePr>
        <p:xfrm>
          <a:off x="29547" y="1784873"/>
          <a:ext cx="4365308" cy="4064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extLst/>
          </p:nvPr>
        </p:nvGraphicFramePr>
        <p:xfrm>
          <a:off x="4348854" y="1784873"/>
          <a:ext cx="4726781" cy="4064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3052670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52" y="24049"/>
            <a:ext cx="1316586" cy="1274567"/>
          </a:xfrm>
          <a:prstGeom prst="rect">
            <a:avLst/>
          </a:prstGeom>
        </p:spPr>
      </p:pic>
      <p:sp>
        <p:nvSpPr>
          <p:cNvPr id="8" name="Title 7"/>
          <p:cNvSpPr>
            <a:spLocks noGrp="1"/>
          </p:cNvSpPr>
          <p:nvPr>
            <p:ph type="title"/>
          </p:nvPr>
        </p:nvSpPr>
        <p:spPr>
          <a:xfrm>
            <a:off x="1041774" y="298491"/>
            <a:ext cx="7899820"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MFI clients are more likely to be literate in both Kiswahili and English</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18" name="Chart 17"/>
          <p:cNvGraphicFramePr/>
          <p:nvPr>
            <p:extLst>
              <p:ext uri="{D42A27DB-BD31-4B8C-83A1-F6EECF244321}">
                <p14:modId xmlns:p14="http://schemas.microsoft.com/office/powerpoint/2010/main" val="1593109098"/>
              </p:ext>
            </p:extLst>
          </p:nvPr>
        </p:nvGraphicFramePr>
        <p:xfrm>
          <a:off x="-19706" y="1772739"/>
          <a:ext cx="4596765" cy="4064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p:nvPr>
            <p:extLst>
              <p:ext uri="{D42A27DB-BD31-4B8C-83A1-F6EECF244321}">
                <p14:modId xmlns:p14="http://schemas.microsoft.com/office/powerpoint/2010/main" val="1534305406"/>
              </p:ext>
            </p:extLst>
          </p:nvPr>
        </p:nvGraphicFramePr>
        <p:xfrm>
          <a:off x="4381715" y="1645284"/>
          <a:ext cx="4661059" cy="4298791"/>
        </p:xfrm>
        <a:graphic>
          <a:graphicData uri="http://schemas.openxmlformats.org/drawingml/2006/chart">
            <c:chart xmlns:c="http://schemas.openxmlformats.org/drawingml/2006/chart" xmlns:r="http://schemas.openxmlformats.org/officeDocument/2006/relationships" r:id="rId8"/>
          </a:graphicData>
        </a:graphic>
      </p:graphicFrame>
      <p:cxnSp>
        <p:nvCxnSpPr>
          <p:cNvPr id="24" name="Straight Connector 23"/>
          <p:cNvCxnSpPr/>
          <p:nvPr/>
        </p:nvCxnSpPr>
        <p:spPr>
          <a:xfrm>
            <a:off x="4471726" y="1465897"/>
            <a:ext cx="0" cy="4243388"/>
          </a:xfrm>
          <a:prstGeom prst="line">
            <a:avLst/>
          </a:prstGeom>
          <a:noFill/>
          <a:ln w="63500" cap="flat">
            <a:solidFill>
              <a:srgbClr val="002060"/>
            </a:solidFill>
            <a:prstDash val="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0737951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922" y="51634"/>
            <a:ext cx="1316586" cy="1274567"/>
          </a:xfrm>
          <a:prstGeom prst="rect">
            <a:avLst/>
          </a:prstGeom>
        </p:spPr>
      </p:pic>
      <p:sp>
        <p:nvSpPr>
          <p:cNvPr id="8" name="Title 7"/>
          <p:cNvSpPr>
            <a:spLocks noGrp="1"/>
          </p:cNvSpPr>
          <p:nvPr>
            <p:ph type="title"/>
          </p:nvPr>
        </p:nvSpPr>
        <p:spPr>
          <a:xfrm>
            <a:off x="1583531" y="0"/>
            <a:ext cx="7358063" cy="1000125"/>
          </a:xfrm>
        </p:spPr>
        <p:txBody>
          <a:bodyPr>
            <a:normAutofit/>
          </a:bodyPr>
          <a:lstStyle/>
          <a:p>
            <a:r>
              <a:rPr lang="en-US" sz="3164" b="1" dirty="0" smtClean="0">
                <a:solidFill>
                  <a:srgbClr val="002060"/>
                </a:solidFill>
                <a:latin typeface="Calibri" panose="020F0502020204030204" pitchFamily="34" charset="0"/>
                <a:cs typeface="Calibri" panose="020F0502020204030204" pitchFamily="34" charset="0"/>
              </a:rPr>
              <a:t>MFI clients have higher levels of numeracy</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20" name="Chart 19"/>
          <p:cNvGraphicFramePr/>
          <p:nvPr>
            <p:extLst>
              <p:ext uri="{D42A27DB-BD31-4B8C-83A1-F6EECF244321}">
                <p14:modId xmlns:p14="http://schemas.microsoft.com/office/powerpoint/2010/main" val="855707754"/>
              </p:ext>
            </p:extLst>
          </p:nvPr>
        </p:nvGraphicFramePr>
        <p:xfrm>
          <a:off x="548640" y="1447935"/>
          <a:ext cx="8285871" cy="44625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1335097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414" y="119305"/>
            <a:ext cx="1316586" cy="1274567"/>
          </a:xfrm>
          <a:prstGeom prst="rect">
            <a:avLst/>
          </a:prstGeom>
        </p:spPr>
      </p:pic>
      <p:sp>
        <p:nvSpPr>
          <p:cNvPr id="8" name="Title 7"/>
          <p:cNvSpPr>
            <a:spLocks noGrp="1"/>
          </p:cNvSpPr>
          <p:nvPr>
            <p:ph type="title"/>
          </p:nvPr>
        </p:nvSpPr>
        <p:spPr>
          <a:xfrm>
            <a:off x="1011163" y="155846"/>
            <a:ext cx="8283000" cy="1000125"/>
          </a:xfrm>
        </p:spPr>
        <p:txBody>
          <a:bodyPr>
            <a:normAutofit/>
          </a:bodyPr>
          <a:lstStyle/>
          <a:p>
            <a:r>
              <a:rPr lang="en-US" sz="3164" b="1" dirty="0" smtClean="0">
                <a:solidFill>
                  <a:srgbClr val="002060"/>
                </a:solidFill>
                <a:latin typeface="Calibri" panose="020F0502020204030204" pitchFamily="34" charset="0"/>
                <a:cs typeface="Calibri" panose="020F0502020204030204" pitchFamily="34" charset="0"/>
              </a:rPr>
              <a:t>97% of MFI clients own a mobile phone</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6" name="Chart 5"/>
          <p:cNvGraphicFramePr/>
          <p:nvPr>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727265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sp>
        <p:nvSpPr>
          <p:cNvPr id="3" name="Title 2"/>
          <p:cNvSpPr>
            <a:spLocks noGrp="1"/>
          </p:cNvSpPr>
          <p:nvPr>
            <p:ph type="title"/>
          </p:nvPr>
        </p:nvSpPr>
        <p:spPr>
          <a:xfrm>
            <a:off x="1011163" y="1974433"/>
            <a:ext cx="7358063" cy="2321719"/>
          </a:xfrm>
        </p:spPr>
        <p:txBody>
          <a:bodyPr>
            <a:normAutofit fontScale="90000"/>
          </a:bodyPr>
          <a:lstStyle/>
          <a:p>
            <a:r>
              <a:rPr lang="en-US" sz="4922" b="1" dirty="0" smtClean="0">
                <a:latin typeface="Calibri" panose="020F0502020204030204" pitchFamily="34" charset="0"/>
                <a:cs typeface="Calibri" panose="020F0502020204030204" pitchFamily="34" charset="0"/>
              </a:rPr>
              <a:t>Why </a:t>
            </a:r>
            <a:r>
              <a:rPr lang="en-US" sz="4922" b="1" dirty="0" err="1" smtClean="0">
                <a:latin typeface="Calibri" panose="020F0502020204030204" pitchFamily="34" charset="0"/>
                <a:cs typeface="Calibri" panose="020F0502020204030204" pitchFamily="34" charset="0"/>
              </a:rPr>
              <a:t>Tanzanias</a:t>
            </a:r>
            <a:r>
              <a:rPr lang="en-US" sz="4922" b="1" dirty="0" smtClean="0">
                <a:latin typeface="Calibri" panose="020F0502020204030204" pitchFamily="34" charset="0"/>
                <a:cs typeface="Calibri" panose="020F0502020204030204" pitchFamily="34" charset="0"/>
              </a:rPr>
              <a:t> take up MFIs and how do they use them?</a:t>
            </a:r>
            <a:endParaRPr lang="en-US" sz="4922"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916790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414" y="94629"/>
            <a:ext cx="1316586" cy="1274567"/>
          </a:xfrm>
          <a:prstGeom prst="rect">
            <a:avLst/>
          </a:prstGeom>
        </p:spPr>
      </p:pic>
      <p:sp>
        <p:nvSpPr>
          <p:cNvPr id="8" name="Title 7"/>
          <p:cNvSpPr>
            <a:spLocks noGrp="1"/>
          </p:cNvSpPr>
          <p:nvPr>
            <p:ph type="title"/>
          </p:nvPr>
        </p:nvSpPr>
        <p:spPr>
          <a:xfrm>
            <a:off x="1524000" y="231849"/>
            <a:ext cx="7406640"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Three quarters of MFI clients started to use the service to obtain a loan</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3050368690"/>
              </p:ext>
            </p:extLst>
          </p:nvPr>
        </p:nvGraphicFramePr>
        <p:xfrm>
          <a:off x="1524000" y="1397000"/>
          <a:ext cx="6096000" cy="451353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6790390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414" y="188280"/>
            <a:ext cx="1316586" cy="1274567"/>
          </a:xfrm>
          <a:prstGeom prst="rect">
            <a:avLst/>
          </a:prstGeom>
        </p:spPr>
      </p:pic>
      <p:sp>
        <p:nvSpPr>
          <p:cNvPr id="8" name="Title 7"/>
          <p:cNvSpPr>
            <a:spLocks noGrp="1"/>
          </p:cNvSpPr>
          <p:nvPr>
            <p:ph type="title"/>
          </p:nvPr>
        </p:nvSpPr>
        <p:spPr>
          <a:xfrm>
            <a:off x="1534954" y="188280"/>
            <a:ext cx="7406640"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Access to loans is the dominant service feature of MFIs</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1201136360"/>
              </p:ext>
            </p:extLst>
          </p:nvPr>
        </p:nvGraphicFramePr>
        <p:xfrm>
          <a:off x="1790054" y="1396999"/>
          <a:ext cx="6096000" cy="451353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9284169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705" y="75937"/>
            <a:ext cx="1316586" cy="1274567"/>
          </a:xfrm>
          <a:prstGeom prst="rect">
            <a:avLst/>
          </a:prstGeom>
        </p:spPr>
      </p:pic>
      <p:sp>
        <p:nvSpPr>
          <p:cNvPr id="8" name="Title 7"/>
          <p:cNvSpPr>
            <a:spLocks noGrp="1"/>
          </p:cNvSpPr>
          <p:nvPr>
            <p:ph type="title"/>
          </p:nvPr>
        </p:nvSpPr>
        <p:spPr>
          <a:xfrm>
            <a:off x="1534954" y="325703"/>
            <a:ext cx="7406640" cy="1000125"/>
          </a:xfrm>
        </p:spPr>
        <p:txBody>
          <a:bodyPr>
            <a:normAutofit fontScale="90000"/>
          </a:bodyPr>
          <a:lstStyle/>
          <a:p>
            <a:r>
              <a:rPr lang="en-US" sz="3164" b="1" dirty="0">
                <a:solidFill>
                  <a:srgbClr val="002060"/>
                </a:solidFill>
                <a:latin typeface="Calibri" panose="020F0502020204030204" pitchFamily="34" charset="0"/>
                <a:cs typeface="Calibri" panose="020F0502020204030204" pitchFamily="34" charset="0"/>
              </a:rPr>
              <a:t>3</a:t>
            </a:r>
            <a:r>
              <a:rPr lang="en-US" sz="3164" b="1" dirty="0" smtClean="0">
                <a:solidFill>
                  <a:srgbClr val="002060"/>
                </a:solidFill>
                <a:latin typeface="Calibri" panose="020F0502020204030204" pitchFamily="34" charset="0"/>
                <a:cs typeface="Calibri" panose="020F0502020204030204" pitchFamily="34" charset="0"/>
              </a:rPr>
              <a:t> in 10 MFI clients feel charges/interests are too high </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478240207"/>
              </p:ext>
            </p:extLst>
          </p:nvPr>
        </p:nvGraphicFramePr>
        <p:xfrm>
          <a:off x="1292542" y="1142942"/>
          <a:ext cx="7229508" cy="505032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4127973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999" y="41935"/>
            <a:ext cx="1316586" cy="1274567"/>
          </a:xfrm>
          <a:prstGeom prst="rect">
            <a:avLst/>
          </a:prstGeom>
        </p:spPr>
      </p:pic>
      <p:sp>
        <p:nvSpPr>
          <p:cNvPr id="8" name="Title 7"/>
          <p:cNvSpPr>
            <a:spLocks noGrp="1"/>
          </p:cNvSpPr>
          <p:nvPr>
            <p:ph type="title"/>
          </p:nvPr>
        </p:nvSpPr>
        <p:spPr>
          <a:xfrm>
            <a:off x="1292542" y="142817"/>
            <a:ext cx="7406640" cy="1000125"/>
          </a:xfrm>
        </p:spPr>
        <p:txBody>
          <a:bodyPr>
            <a:normAutofit/>
          </a:bodyPr>
          <a:lstStyle/>
          <a:p>
            <a:r>
              <a:rPr lang="en-US" sz="3164" b="1" dirty="0" smtClean="0">
                <a:solidFill>
                  <a:srgbClr val="002060"/>
                </a:solidFill>
                <a:latin typeface="Calibri" panose="020F0502020204030204" pitchFamily="34" charset="0"/>
                <a:cs typeface="Calibri" panose="020F0502020204030204" pitchFamily="34" charset="0"/>
              </a:rPr>
              <a:t>14% of accounts are group accounts</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1881704496"/>
              </p:ext>
            </p:extLst>
          </p:nvPr>
        </p:nvGraphicFramePr>
        <p:xfrm>
          <a:off x="1524000" y="1397000"/>
          <a:ext cx="6096000" cy="451353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083883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6" y="136832"/>
            <a:ext cx="1316586" cy="1274567"/>
          </a:xfrm>
          <a:prstGeom prst="rect">
            <a:avLst/>
          </a:prstGeom>
        </p:spPr>
      </p:pic>
      <p:sp>
        <p:nvSpPr>
          <p:cNvPr id="8" name="Title 7"/>
          <p:cNvSpPr>
            <a:spLocks noGrp="1"/>
          </p:cNvSpPr>
          <p:nvPr>
            <p:ph type="title"/>
          </p:nvPr>
        </p:nvSpPr>
        <p:spPr>
          <a:xfrm>
            <a:off x="1292542" y="142817"/>
            <a:ext cx="7406640" cy="1000125"/>
          </a:xfrm>
        </p:spPr>
        <p:txBody>
          <a:bodyPr>
            <a:normAutofit/>
          </a:bodyPr>
          <a:lstStyle/>
          <a:p>
            <a:r>
              <a:rPr lang="en-US" sz="3164" b="1" dirty="0" smtClean="0">
                <a:solidFill>
                  <a:srgbClr val="002060"/>
                </a:solidFill>
                <a:latin typeface="Calibri" panose="020F0502020204030204" pitchFamily="34" charset="0"/>
                <a:cs typeface="Calibri" panose="020F0502020204030204" pitchFamily="34" charset="0"/>
              </a:rPr>
              <a:t>3 in 10 accounts are inactive</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1031187232"/>
              </p:ext>
            </p:extLst>
          </p:nvPr>
        </p:nvGraphicFramePr>
        <p:xfrm>
          <a:off x="352870" y="1496973"/>
          <a:ext cx="4613025" cy="45645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p:cNvGraphicFramePr/>
          <p:nvPr>
            <p:extLst>
              <p:ext uri="{D42A27DB-BD31-4B8C-83A1-F6EECF244321}">
                <p14:modId xmlns:p14="http://schemas.microsoft.com/office/powerpoint/2010/main" val="4101353488"/>
              </p:ext>
            </p:extLst>
          </p:nvPr>
        </p:nvGraphicFramePr>
        <p:xfrm>
          <a:off x="4932351" y="1496973"/>
          <a:ext cx="4009243" cy="469629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80348296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asted-image.pdf"/>
          <p:cNvPicPr>
            <a:picLocks noChangeAspect="1"/>
          </p:cNvPicPr>
          <p:nvPr/>
        </p:nvPicPr>
        <p:blipFill>
          <a:blip r:embed="rId2">
            <a:extLst/>
          </a:blip>
          <a:srcRect t="59034"/>
          <a:stretch>
            <a:fillRect/>
          </a:stretch>
        </p:blipFill>
        <p:spPr>
          <a:xfrm>
            <a:off x="-19706" y="4524461"/>
            <a:ext cx="9183412" cy="2351274"/>
          </a:xfrm>
          <a:prstGeom prst="rect">
            <a:avLst/>
          </a:prstGeom>
          <a:ln w="12700">
            <a:miter lim="400000"/>
          </a:ln>
        </p:spPr>
      </p:pic>
      <p:pic>
        <p:nvPicPr>
          <p:cNvPr id="149" name="pasted-image.pdf"/>
          <p:cNvPicPr>
            <a:picLocks noChangeAspect="1"/>
          </p:cNvPicPr>
          <p:nvPr/>
        </p:nvPicPr>
        <p:blipFill>
          <a:blip r:embed="rId3">
            <a:extLst/>
          </a:blip>
          <a:srcRect t="10079"/>
          <a:stretch>
            <a:fillRect/>
          </a:stretch>
        </p:blipFill>
        <p:spPr>
          <a:xfrm>
            <a:off x="-1299578" y="4527998"/>
            <a:ext cx="8161122" cy="3099301"/>
          </a:xfrm>
          <a:prstGeom prst="rect">
            <a:avLst/>
          </a:prstGeom>
          <a:ln w="12700">
            <a:miter lim="400000"/>
          </a:ln>
        </p:spPr>
      </p:pic>
      <p:pic>
        <p:nvPicPr>
          <p:cNvPr id="150" name="pasted-image.pdf"/>
          <p:cNvPicPr>
            <a:picLocks noChangeAspect="1"/>
          </p:cNvPicPr>
          <p:nvPr/>
        </p:nvPicPr>
        <p:blipFill>
          <a:blip r:embed="rId4">
            <a:extLst/>
          </a:blip>
          <a:srcRect t="39435" r="27235"/>
          <a:stretch>
            <a:fillRect/>
          </a:stretch>
        </p:blipFill>
        <p:spPr>
          <a:xfrm>
            <a:off x="2500312" y="-10939"/>
            <a:ext cx="6653595" cy="1735030"/>
          </a:xfrm>
          <a:prstGeom prst="rect">
            <a:avLst/>
          </a:prstGeom>
          <a:ln w="12700">
            <a:miter lim="400000"/>
          </a:ln>
        </p:spPr>
      </p:pic>
      <p:pic>
        <p:nvPicPr>
          <p:cNvPr id="151" name="pasted-image.pdf"/>
          <p:cNvPicPr>
            <a:picLocks noChangeAspect="1"/>
          </p:cNvPicPr>
          <p:nvPr/>
        </p:nvPicPr>
        <p:blipFill>
          <a:blip r:embed="rId5">
            <a:extLst/>
          </a:blip>
          <a:stretch>
            <a:fillRect/>
          </a:stretch>
        </p:blipFill>
        <p:spPr>
          <a:xfrm rot="10800000" flipH="1">
            <a:off x="228196" y="-949516"/>
            <a:ext cx="4934907" cy="1546083"/>
          </a:xfrm>
          <a:prstGeom prst="rect">
            <a:avLst/>
          </a:prstGeom>
          <a:ln w="12700">
            <a:miter lim="400000"/>
          </a:ln>
        </p:spPr>
      </p:pic>
      <p:sp>
        <p:nvSpPr>
          <p:cNvPr id="152" name="Shape 152"/>
          <p:cNvSpPr/>
          <p:nvPr/>
        </p:nvSpPr>
        <p:spPr>
          <a:xfrm>
            <a:off x="1790372" y="4735752"/>
            <a:ext cx="7163456" cy="166407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r" defTabSz="321457">
              <a:defRPr sz="5000">
                <a:solidFill>
                  <a:srgbClr val="FFFFFF"/>
                </a:solidFill>
                <a:latin typeface="Calibri"/>
                <a:ea typeface="Calibri"/>
                <a:cs typeface="Calibri"/>
                <a:sym typeface="Calibri"/>
              </a:defRPr>
            </a:pPr>
            <a:r>
              <a:rPr lang="en-US" sz="4000" dirty="0" smtClean="0"/>
              <a:t>ACCESS FRONTIER </a:t>
            </a:r>
          </a:p>
          <a:p>
            <a:pPr algn="r" defTabSz="321457">
              <a:defRPr sz="5000">
                <a:solidFill>
                  <a:srgbClr val="FFFFFF"/>
                </a:solidFill>
                <a:latin typeface="Calibri"/>
                <a:ea typeface="Calibri"/>
                <a:cs typeface="Calibri"/>
                <a:sym typeface="Calibri"/>
              </a:defRPr>
            </a:pPr>
            <a:r>
              <a:rPr lang="en-US" sz="3516" dirty="0" smtClean="0"/>
              <a:t>Given Current Products  </a:t>
            </a:r>
            <a:endParaRPr lang="en-US" sz="3516" dirty="0"/>
          </a:p>
        </p:txBody>
      </p:sp>
      <p:sp>
        <p:nvSpPr>
          <p:cNvPr id="154" name="Shape 154"/>
          <p:cNvSpPr/>
          <p:nvPr/>
        </p:nvSpPr>
        <p:spPr>
          <a:xfrm>
            <a:off x="112565" y="2238912"/>
            <a:ext cx="6179641" cy="829587"/>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defTabSz="321457">
              <a:defRPr sz="7000" b="1">
                <a:latin typeface="Calibri"/>
                <a:ea typeface="Calibri"/>
                <a:cs typeface="Calibri"/>
                <a:sym typeface="Calibri"/>
              </a:defRPr>
            </a:pPr>
            <a:r>
              <a:rPr lang="en-US" sz="4922" dirty="0" smtClean="0"/>
              <a:t>Opportunities for MFIs </a:t>
            </a:r>
          </a:p>
        </p:txBody>
      </p:sp>
      <p:pic>
        <p:nvPicPr>
          <p:cNvPr id="10" name="Picture 9" descr="Finscop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65" y="532807"/>
            <a:ext cx="2483926" cy="1053368"/>
          </a:xfrm>
          <a:prstGeom prst="rect">
            <a:avLst/>
          </a:prstGeom>
        </p:spPr>
      </p:pic>
      <p:sp>
        <p:nvSpPr>
          <p:cNvPr id="9" name="Rectangle 8"/>
          <p:cNvSpPr/>
          <p:nvPr/>
        </p:nvSpPr>
        <p:spPr>
          <a:xfrm>
            <a:off x="83990" y="3035215"/>
            <a:ext cx="5288110" cy="523220"/>
          </a:xfrm>
          <a:prstGeom prst="rect">
            <a:avLst/>
          </a:prstGeom>
        </p:spPr>
        <p:txBody>
          <a:bodyPr wrap="square">
            <a:spAutoFit/>
          </a:bodyPr>
          <a:lstStyle/>
          <a:p>
            <a:pPr defTabSz="321457">
              <a:defRPr sz="5000">
                <a:solidFill>
                  <a:srgbClr val="FFFFFF"/>
                </a:solidFill>
                <a:latin typeface="Calibri"/>
                <a:ea typeface="Calibri"/>
                <a:cs typeface="Calibri"/>
                <a:sym typeface="Calibri"/>
              </a:defRPr>
            </a:pPr>
            <a:r>
              <a:rPr lang="en-US" sz="2800" dirty="0" smtClean="0">
                <a:solidFill>
                  <a:srgbClr val="000000"/>
                </a:solidFill>
              </a:rPr>
              <a:t>Where are the low hanging fruits?</a:t>
            </a:r>
            <a:endParaRPr lang="en-US" sz="2800" dirty="0">
              <a:solidFill>
                <a:srgbClr val="000000"/>
              </a:solidFill>
            </a:endParaRPr>
          </a:p>
        </p:txBody>
      </p:sp>
    </p:spTree>
    <p:extLst>
      <p:ext uri="{BB962C8B-B14F-4D97-AF65-F5344CB8AC3E}">
        <p14:creationId xmlns:p14="http://schemas.microsoft.com/office/powerpoint/2010/main" val="372317171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368" y="119305"/>
            <a:ext cx="1316586" cy="1274567"/>
          </a:xfrm>
          <a:prstGeom prst="rect">
            <a:avLst/>
          </a:prstGeom>
        </p:spPr>
      </p:pic>
      <p:sp>
        <p:nvSpPr>
          <p:cNvPr id="8" name="Title 7"/>
          <p:cNvSpPr>
            <a:spLocks noGrp="1"/>
          </p:cNvSpPr>
          <p:nvPr>
            <p:ph type="title"/>
          </p:nvPr>
        </p:nvSpPr>
        <p:spPr>
          <a:xfrm>
            <a:off x="1534954" y="281379"/>
            <a:ext cx="7406640"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Though 97% of MFI clients own a phone only 22% utilize it to access their services</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11" name="Chart 10"/>
          <p:cNvGraphicFramePr/>
          <p:nvPr>
            <p:extLst>
              <p:ext uri="{D42A27DB-BD31-4B8C-83A1-F6EECF244321}">
                <p14:modId xmlns:p14="http://schemas.microsoft.com/office/powerpoint/2010/main" val="2151308423"/>
              </p:ext>
            </p:extLst>
          </p:nvPr>
        </p:nvGraphicFramePr>
        <p:xfrm>
          <a:off x="2020826" y="1646943"/>
          <a:ext cx="6096000" cy="43637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2186073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530" y="24870"/>
            <a:ext cx="1316586" cy="1274567"/>
          </a:xfrm>
          <a:prstGeom prst="rect">
            <a:avLst/>
          </a:prstGeom>
        </p:spPr>
      </p:pic>
      <p:sp>
        <p:nvSpPr>
          <p:cNvPr id="8" name="Title 7"/>
          <p:cNvSpPr>
            <a:spLocks noGrp="1"/>
          </p:cNvSpPr>
          <p:nvPr>
            <p:ph type="title"/>
          </p:nvPr>
        </p:nvSpPr>
        <p:spPr>
          <a:xfrm>
            <a:off x="1338863" y="0"/>
            <a:ext cx="7602731"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Repayment conditions are favorable to MFI clients</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3764603611"/>
              </p:ext>
            </p:extLst>
          </p:nvPr>
        </p:nvGraphicFramePr>
        <p:xfrm>
          <a:off x="352870" y="1299437"/>
          <a:ext cx="8501885" cy="469751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82772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530" y="115337"/>
            <a:ext cx="1316586" cy="1274567"/>
          </a:xfrm>
          <a:prstGeom prst="rect">
            <a:avLst/>
          </a:prstGeom>
        </p:spPr>
      </p:pic>
      <p:sp>
        <p:nvSpPr>
          <p:cNvPr id="8" name="Title 7"/>
          <p:cNvSpPr>
            <a:spLocks noGrp="1"/>
          </p:cNvSpPr>
          <p:nvPr>
            <p:ph type="title"/>
          </p:nvPr>
        </p:nvSpPr>
        <p:spPr>
          <a:xfrm>
            <a:off x="1448116" y="273920"/>
            <a:ext cx="7406640"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Borrowing for reinvestment in business activities is a key driver for loan uptake</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1315146741"/>
              </p:ext>
            </p:extLst>
          </p:nvPr>
        </p:nvGraphicFramePr>
        <p:xfrm>
          <a:off x="506437" y="1237198"/>
          <a:ext cx="8348319" cy="47597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8821544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sp>
        <p:nvSpPr>
          <p:cNvPr id="3" name="Title 2"/>
          <p:cNvSpPr>
            <a:spLocks noGrp="1"/>
          </p:cNvSpPr>
          <p:nvPr>
            <p:ph type="title"/>
          </p:nvPr>
        </p:nvSpPr>
        <p:spPr>
          <a:xfrm>
            <a:off x="1011163" y="1974433"/>
            <a:ext cx="7358063" cy="2321719"/>
          </a:xfrm>
        </p:spPr>
        <p:txBody>
          <a:bodyPr>
            <a:normAutofit/>
          </a:bodyPr>
          <a:lstStyle/>
          <a:p>
            <a:r>
              <a:rPr lang="en-US" sz="4922" b="1" dirty="0" smtClean="0">
                <a:latin typeface="Calibri" panose="020F0502020204030204" pitchFamily="34" charset="0"/>
                <a:cs typeface="Calibri" panose="020F0502020204030204" pitchFamily="34" charset="0"/>
              </a:rPr>
              <a:t>Where is the opportunity?</a:t>
            </a:r>
            <a:endParaRPr lang="en-US" sz="4922"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50849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06" y="102802"/>
            <a:ext cx="1316586" cy="1274567"/>
          </a:xfrm>
          <a:prstGeom prst="rect">
            <a:avLst/>
          </a:prstGeom>
        </p:spPr>
      </p:pic>
      <p:sp>
        <p:nvSpPr>
          <p:cNvPr id="8" name="Title 7"/>
          <p:cNvSpPr>
            <a:spLocks noGrp="1"/>
          </p:cNvSpPr>
          <p:nvPr>
            <p:ph type="title"/>
          </p:nvPr>
        </p:nvSpPr>
        <p:spPr>
          <a:xfrm>
            <a:off x="1273861" y="247992"/>
            <a:ext cx="7870139"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8 in 10 currently not served by MFIs have a form of identification</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2969786450"/>
              </p:ext>
            </p:extLst>
          </p:nvPr>
        </p:nvGraphicFramePr>
        <p:xfrm>
          <a:off x="745224" y="1397000"/>
          <a:ext cx="8196370" cy="463526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4427934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845249393"/>
              </p:ext>
            </p:extLst>
          </p:nvPr>
        </p:nvGraphicFramePr>
        <p:xfrm>
          <a:off x="576775" y="1422319"/>
          <a:ext cx="8051569" cy="4388808"/>
        </p:xfrm>
        <a:graphic>
          <a:graphicData uri="http://schemas.openxmlformats.org/drawingml/2006/chart">
            <c:chart xmlns:c="http://schemas.openxmlformats.org/drawingml/2006/chart" xmlns:r="http://schemas.openxmlformats.org/officeDocument/2006/relationships" r:id="rId3"/>
          </a:graphicData>
        </a:graphic>
      </p:graphicFrame>
      <p:pic>
        <p:nvPicPr>
          <p:cNvPr id="126" name="pasted-image.pdf"/>
          <p:cNvPicPr>
            <a:picLocks noChangeAspect="1"/>
          </p:cNvPicPr>
          <p:nvPr/>
        </p:nvPicPr>
        <p:blipFill>
          <a:blip r:embed="rId4">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5">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6">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942" y="118753"/>
            <a:ext cx="1316586" cy="1274567"/>
          </a:xfrm>
          <a:prstGeom prst="rect">
            <a:avLst/>
          </a:prstGeom>
        </p:spPr>
      </p:pic>
      <p:sp>
        <p:nvSpPr>
          <p:cNvPr id="8" name="Title 7"/>
          <p:cNvSpPr>
            <a:spLocks noGrp="1"/>
          </p:cNvSpPr>
          <p:nvPr>
            <p:ph type="title"/>
          </p:nvPr>
        </p:nvSpPr>
        <p:spPr>
          <a:xfrm>
            <a:off x="1270282" y="94258"/>
            <a:ext cx="7358063" cy="1000125"/>
          </a:xfrm>
        </p:spPr>
        <p:txBody>
          <a:bodyPr>
            <a:normAutofit/>
          </a:bodyPr>
          <a:lstStyle/>
          <a:p>
            <a:r>
              <a:rPr lang="en-US" sz="3164" b="1" dirty="0" smtClean="0">
                <a:solidFill>
                  <a:srgbClr val="002060"/>
                </a:solidFill>
                <a:latin typeface="Calibri" panose="020F0502020204030204" pitchFamily="34" charset="0"/>
                <a:cs typeface="Calibri" panose="020F0502020204030204" pitchFamily="34" charset="0"/>
              </a:rPr>
              <a:t>Proximity is a key challenge of MFIs</a:t>
            </a:r>
            <a:endParaRPr lang="en-US" sz="3164" b="1" dirty="0">
              <a:solidFill>
                <a:srgbClr val="002060"/>
              </a:solidFill>
              <a:latin typeface="Calibri" panose="020F0502020204030204" pitchFamily="34" charset="0"/>
              <a:cs typeface="Calibri" panose="020F0502020204030204" pitchFamily="34" charset="0"/>
            </a:endParaRPr>
          </a:p>
        </p:txBody>
      </p:sp>
      <p:sp>
        <p:nvSpPr>
          <p:cNvPr id="3" name="Rounded Rectangle 2"/>
          <p:cNvSpPr/>
          <p:nvPr/>
        </p:nvSpPr>
        <p:spPr>
          <a:xfrm>
            <a:off x="281942" y="2259855"/>
            <a:ext cx="3305908" cy="120316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1600" dirty="0" smtClean="0">
                <a:solidFill>
                  <a:srgbClr val="FFFFFF"/>
                </a:solidFill>
                <a:sym typeface="Helvetica Light"/>
              </a:rPr>
              <a:t>Though over half of registered MFIs are located in Dar es Salaam proximity is still a key challenge</a:t>
            </a:r>
            <a:endParaRPr kumimoji="0" lang="en-US" sz="16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319302104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sp>
        <p:nvSpPr>
          <p:cNvPr id="8" name="Title 7"/>
          <p:cNvSpPr>
            <a:spLocks noGrp="1"/>
          </p:cNvSpPr>
          <p:nvPr>
            <p:ph type="title"/>
          </p:nvPr>
        </p:nvSpPr>
        <p:spPr>
          <a:xfrm>
            <a:off x="1092994" y="235879"/>
            <a:ext cx="7252335" cy="1000125"/>
          </a:xfrm>
        </p:spPr>
        <p:txBody>
          <a:bodyPr>
            <a:normAutofit fontScale="90000"/>
          </a:bodyPr>
          <a:lstStyle/>
          <a:p>
            <a:r>
              <a:rPr lang="en-US" sz="3164" b="1" dirty="0">
                <a:solidFill>
                  <a:srgbClr val="002060"/>
                </a:solidFill>
                <a:latin typeface="Calibri" panose="020F0502020204030204" pitchFamily="34" charset="0"/>
                <a:cs typeface="Calibri" panose="020F0502020204030204" pitchFamily="34" charset="0"/>
              </a:rPr>
              <a:t>% Uptake of Formal Services per </a:t>
            </a:r>
            <a:br>
              <a:rPr lang="en-US" sz="3164" b="1" dirty="0">
                <a:solidFill>
                  <a:srgbClr val="002060"/>
                </a:solidFill>
                <a:latin typeface="Calibri" panose="020F0502020204030204" pitchFamily="34" charset="0"/>
                <a:cs typeface="Calibri" panose="020F0502020204030204" pitchFamily="34" charset="0"/>
              </a:rPr>
            </a:br>
            <a:r>
              <a:rPr lang="en-US" sz="3164" b="1" dirty="0">
                <a:solidFill>
                  <a:srgbClr val="002060"/>
                </a:solidFill>
                <a:latin typeface="Calibri" panose="020F0502020204030204" pitchFamily="34" charset="0"/>
                <a:cs typeface="Calibri" panose="020F0502020204030204" pitchFamily="34" charset="0"/>
              </a:rPr>
              <a:t>Formal Service Provider</a:t>
            </a:r>
          </a:p>
        </p:txBody>
      </p:sp>
      <p:graphicFrame>
        <p:nvGraphicFramePr>
          <p:cNvPr id="6" name="Chart 5"/>
          <p:cNvGraphicFramePr/>
          <p:nvPr>
            <p:extLst/>
          </p:nvPr>
        </p:nvGraphicFramePr>
        <p:xfrm>
          <a:off x="1524000" y="1397000"/>
          <a:ext cx="6096000" cy="463526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1076474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sp>
        <p:nvSpPr>
          <p:cNvPr id="8" name="Title 7"/>
          <p:cNvSpPr>
            <a:spLocks noGrp="1"/>
          </p:cNvSpPr>
          <p:nvPr>
            <p:ph type="title"/>
          </p:nvPr>
        </p:nvSpPr>
        <p:spPr>
          <a:xfrm>
            <a:off x="1092994" y="430290"/>
            <a:ext cx="8398794" cy="1000125"/>
          </a:xfrm>
        </p:spPr>
        <p:txBody>
          <a:bodyPr>
            <a:noAutofit/>
          </a:bodyPr>
          <a:lstStyle/>
          <a:p>
            <a:r>
              <a:rPr lang="en-US" sz="2250" b="1" dirty="0">
                <a:solidFill>
                  <a:srgbClr val="002060"/>
                </a:solidFill>
                <a:latin typeface="Calibri" panose="020F0502020204030204" pitchFamily="34" charset="0"/>
                <a:cs typeface="Calibri" panose="020F0502020204030204" pitchFamily="34" charset="0"/>
              </a:rPr>
              <a:t>% Uptake of Formal Services per </a:t>
            </a:r>
            <a:br>
              <a:rPr lang="en-US" sz="2250" b="1" dirty="0">
                <a:solidFill>
                  <a:srgbClr val="002060"/>
                </a:solidFill>
                <a:latin typeface="Calibri" panose="020F0502020204030204" pitchFamily="34" charset="0"/>
                <a:cs typeface="Calibri" panose="020F0502020204030204" pitchFamily="34" charset="0"/>
              </a:rPr>
            </a:br>
            <a:r>
              <a:rPr lang="en-US" sz="2250" b="1" dirty="0">
                <a:solidFill>
                  <a:srgbClr val="002060"/>
                </a:solidFill>
                <a:latin typeface="Calibri" panose="020F0502020204030204" pitchFamily="34" charset="0"/>
                <a:cs typeface="Calibri" panose="020F0502020204030204" pitchFamily="34" charset="0"/>
              </a:rPr>
              <a:t>Formal Service Provider:  </a:t>
            </a:r>
            <a:br>
              <a:rPr lang="en-US" sz="2250" b="1" dirty="0">
                <a:solidFill>
                  <a:srgbClr val="002060"/>
                </a:solidFill>
                <a:latin typeface="Calibri" panose="020F0502020204030204" pitchFamily="34" charset="0"/>
                <a:cs typeface="Calibri" panose="020F0502020204030204" pitchFamily="34" charset="0"/>
              </a:rPr>
            </a:br>
            <a:r>
              <a:rPr lang="en-US" sz="2250" b="1" dirty="0">
                <a:solidFill>
                  <a:srgbClr val="002060"/>
                </a:solidFill>
                <a:latin typeface="Calibri" panose="020F0502020204030204" pitchFamily="34" charset="0"/>
                <a:cs typeface="Calibri" panose="020F0502020204030204" pitchFamily="34" charset="0"/>
              </a:rPr>
              <a:t>Served (i.e. MFI/micro lender clients) vs. Unserved Adults</a:t>
            </a:r>
          </a:p>
        </p:txBody>
      </p:sp>
      <p:graphicFrame>
        <p:nvGraphicFramePr>
          <p:cNvPr id="7" name="Chart 6"/>
          <p:cNvGraphicFramePr/>
          <p:nvPr>
            <p:extLst/>
          </p:nvPr>
        </p:nvGraphicFramePr>
        <p:xfrm>
          <a:off x="1524000" y="1591410"/>
          <a:ext cx="6096000" cy="431912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9351629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130852"/>
            <a:ext cx="1316586" cy="1274567"/>
          </a:xfrm>
          <a:prstGeom prst="rect">
            <a:avLst/>
          </a:prstGeom>
        </p:spPr>
      </p:pic>
      <p:sp>
        <p:nvSpPr>
          <p:cNvPr id="8" name="Title 7"/>
          <p:cNvSpPr>
            <a:spLocks noGrp="1"/>
          </p:cNvSpPr>
          <p:nvPr>
            <p:ph type="title"/>
          </p:nvPr>
        </p:nvSpPr>
        <p:spPr>
          <a:xfrm>
            <a:off x="1450315" y="268074"/>
            <a:ext cx="7406640"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MFI products are perceived to be costly and require a high initial deposit</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1323756931"/>
              </p:ext>
            </p:extLst>
          </p:nvPr>
        </p:nvGraphicFramePr>
        <p:xfrm>
          <a:off x="352870" y="1396999"/>
          <a:ext cx="8425369" cy="4635267"/>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p:cNvSpPr txBox="1"/>
          <p:nvPr/>
        </p:nvSpPr>
        <p:spPr>
          <a:xfrm>
            <a:off x="6190970" y="1316968"/>
            <a:ext cx="1925857" cy="18033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1250" b="1" dirty="0">
              <a:solidFill>
                <a:srgbClr val="C00000"/>
              </a:solidFill>
              <a:sym typeface="Helvetica Light"/>
            </a:endParaRPr>
          </a:p>
        </p:txBody>
      </p:sp>
      <p:sp>
        <p:nvSpPr>
          <p:cNvPr id="13" name="TextBox 12"/>
          <p:cNvSpPr txBox="1"/>
          <p:nvPr/>
        </p:nvSpPr>
        <p:spPr>
          <a:xfrm>
            <a:off x="6012303" y="2767520"/>
            <a:ext cx="467281" cy="27771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7578" dirty="0">
              <a:solidFill>
                <a:srgbClr val="C00000"/>
              </a:solidFill>
              <a:sym typeface="Helvetica Light"/>
            </a:endParaRPr>
          </a:p>
        </p:txBody>
      </p:sp>
      <p:sp>
        <p:nvSpPr>
          <p:cNvPr id="9" name="TextBox 8"/>
          <p:cNvSpPr txBox="1"/>
          <p:nvPr/>
        </p:nvSpPr>
        <p:spPr>
          <a:xfrm>
            <a:off x="6786801" y="2823174"/>
            <a:ext cx="1265328" cy="721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406" b="1" dirty="0">
                <a:solidFill>
                  <a:srgbClr val="000000"/>
                </a:solidFill>
                <a:sym typeface="Helvetica Light"/>
              </a:rPr>
              <a:t>Perceived demand side barriers</a:t>
            </a:r>
          </a:p>
        </p:txBody>
      </p:sp>
      <p:sp>
        <p:nvSpPr>
          <p:cNvPr id="15" name="TextBox 14"/>
          <p:cNvSpPr txBox="1"/>
          <p:nvPr/>
        </p:nvSpPr>
        <p:spPr>
          <a:xfrm>
            <a:off x="6899115" y="4726578"/>
            <a:ext cx="1114864" cy="721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406" b="1" dirty="0">
                <a:solidFill>
                  <a:srgbClr val="000000"/>
                </a:solidFill>
                <a:sym typeface="Helvetica Light"/>
              </a:rPr>
              <a:t>Perceived supply side barriers</a:t>
            </a:r>
          </a:p>
        </p:txBody>
      </p:sp>
      <p:cxnSp>
        <p:nvCxnSpPr>
          <p:cNvPr id="12" name="Straight Connector 11"/>
          <p:cNvCxnSpPr/>
          <p:nvPr/>
        </p:nvCxnSpPr>
        <p:spPr>
          <a:xfrm>
            <a:off x="470481" y="4555545"/>
            <a:ext cx="8088154" cy="0"/>
          </a:xfrm>
          <a:prstGeom prst="line">
            <a:avLst/>
          </a:prstGeom>
          <a:noFill/>
          <a:ln w="50800" cap="flat">
            <a:solidFill>
              <a:srgbClr val="FFC000"/>
            </a:solidFill>
            <a:prstDash val="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8672273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2">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3">
            <a:extLst/>
          </a:blip>
          <a:stretch>
            <a:fillRect/>
          </a:stretch>
        </p:blipFill>
        <p:spPr>
          <a:xfrm>
            <a:off x="7292061" y="6193266"/>
            <a:ext cx="1649535" cy="521475"/>
          </a:xfrm>
          <a:prstGeom prst="rect">
            <a:avLst/>
          </a:prstGeom>
          <a:ln w="12700">
            <a:miter lim="400000"/>
          </a:ln>
        </p:spPr>
      </p:pic>
      <p:pic>
        <p:nvPicPr>
          <p:cNvPr id="128" name="pasted-image.pdf"/>
          <p:cNvPicPr>
            <a:picLocks noChangeAspect="1"/>
          </p:cNvPicPr>
          <p:nvPr/>
        </p:nvPicPr>
        <p:blipFill>
          <a:blip r:embed="rId4">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10" y="62174"/>
            <a:ext cx="1316586" cy="1274567"/>
          </a:xfrm>
          <a:prstGeom prst="rect">
            <a:avLst/>
          </a:prstGeom>
        </p:spPr>
      </p:pic>
      <p:sp>
        <p:nvSpPr>
          <p:cNvPr id="6" name="Title 1"/>
          <p:cNvSpPr>
            <a:spLocks noGrp="1"/>
          </p:cNvSpPr>
          <p:nvPr>
            <p:ph type="title"/>
          </p:nvPr>
        </p:nvSpPr>
        <p:spPr>
          <a:xfrm>
            <a:off x="657726" y="81271"/>
            <a:ext cx="8229600" cy="1143000"/>
          </a:xfrm>
        </p:spPr>
        <p:txBody>
          <a:bodyPr/>
          <a:lstStyle/>
          <a:p>
            <a:pPr algn="ctr"/>
            <a:r>
              <a:rPr lang="en-US" sz="2400" dirty="0" smtClean="0">
                <a:solidFill>
                  <a:srgbClr val="0070C0"/>
                </a:solidFill>
                <a:latin typeface="+mn-lt"/>
                <a:ea typeface="Lustria" charset="0"/>
                <a:cs typeface="Lustria" charset="0"/>
              </a:rPr>
              <a:t>Demand vs. Supply</a:t>
            </a:r>
            <a:endParaRPr lang="en-US" sz="2400" dirty="0">
              <a:solidFill>
                <a:srgbClr val="0070C0"/>
              </a:solidFill>
              <a:latin typeface="+mn-lt"/>
              <a:ea typeface="Lustria" charset="0"/>
              <a:cs typeface="Lustria" charset="0"/>
            </a:endParaRPr>
          </a:p>
        </p:txBody>
      </p:sp>
      <p:graphicFrame>
        <p:nvGraphicFramePr>
          <p:cNvPr id="8" name="Chart 7"/>
          <p:cNvGraphicFramePr/>
          <p:nvPr>
            <p:extLst>
              <p:ext uri="{D42A27DB-BD31-4B8C-83A1-F6EECF244321}">
                <p14:modId xmlns:p14="http://schemas.microsoft.com/office/powerpoint/2010/main" val="2880148085"/>
              </p:ext>
            </p:extLst>
          </p:nvPr>
        </p:nvGraphicFramePr>
        <p:xfrm>
          <a:off x="304502" y="1254619"/>
          <a:ext cx="4465101" cy="49386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00FC5DEA-4976-41DB-8FD4-1B6E79BCC122}"/>
              </a:ext>
            </a:extLst>
          </p:cNvPr>
          <p:cNvGraphicFramePr/>
          <p:nvPr>
            <p:extLst>
              <p:ext uri="{D42A27DB-BD31-4B8C-83A1-F6EECF244321}">
                <p14:modId xmlns:p14="http://schemas.microsoft.com/office/powerpoint/2010/main" val="682092640"/>
              </p:ext>
            </p:extLst>
          </p:nvPr>
        </p:nvGraphicFramePr>
        <p:xfrm>
          <a:off x="4277998" y="1224271"/>
          <a:ext cx="4885708" cy="4847259"/>
        </p:xfrm>
        <a:graphic>
          <a:graphicData uri="http://schemas.openxmlformats.org/drawingml/2006/chart">
            <c:chart xmlns:c="http://schemas.openxmlformats.org/drawingml/2006/chart" xmlns:r="http://schemas.openxmlformats.org/officeDocument/2006/relationships" r:id="rId7"/>
          </a:graphicData>
        </a:graphic>
      </p:graphicFrame>
      <p:sp>
        <p:nvSpPr>
          <p:cNvPr id="3" name="Rounded Rectangle 2"/>
          <p:cNvSpPr/>
          <p:nvPr/>
        </p:nvSpPr>
        <p:spPr>
          <a:xfrm>
            <a:off x="304502" y="4053385"/>
            <a:ext cx="2916370" cy="477672"/>
          </a:xfrm>
          <a:prstGeom prst="roundRect">
            <a:avLst/>
          </a:prstGeom>
          <a:noFill/>
          <a:ln w="38100">
            <a:solidFill>
              <a:srgbClr val="C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4571104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2">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3">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4">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sp>
        <p:nvSpPr>
          <p:cNvPr id="3" name="Title 2"/>
          <p:cNvSpPr>
            <a:spLocks noGrp="1"/>
          </p:cNvSpPr>
          <p:nvPr>
            <p:ph type="title"/>
          </p:nvPr>
        </p:nvSpPr>
        <p:spPr>
          <a:xfrm>
            <a:off x="530679" y="2268141"/>
            <a:ext cx="8072437" cy="2321719"/>
          </a:xfrm>
        </p:spPr>
        <p:txBody>
          <a:bodyPr>
            <a:normAutofit/>
          </a:bodyPr>
          <a:lstStyle/>
          <a:p>
            <a:pPr algn="ctr"/>
            <a:r>
              <a:rPr lang="en-US" sz="4922" b="1" dirty="0" smtClean="0">
                <a:latin typeface="Calibri" panose="020F0502020204030204" pitchFamily="34" charset="0"/>
                <a:cs typeface="Calibri" panose="020F0502020204030204" pitchFamily="34" charset="0"/>
              </a:rPr>
              <a:t>7</a:t>
            </a:r>
            <a:r>
              <a:rPr lang="en-US" sz="4922" b="1" dirty="0">
                <a:latin typeface="Calibri" panose="020F0502020204030204" pitchFamily="34" charset="0"/>
                <a:cs typeface="Calibri" panose="020F0502020204030204" pitchFamily="34" charset="0"/>
              </a:rPr>
              <a:t>% </a:t>
            </a:r>
            <a:r>
              <a:rPr lang="en-US" sz="4922" b="1" dirty="0" smtClean="0">
                <a:latin typeface="Calibri" panose="020F0502020204030204" pitchFamily="34" charset="0"/>
                <a:cs typeface="Calibri" panose="020F0502020204030204" pitchFamily="34" charset="0"/>
              </a:rPr>
              <a:t>(1.9 </a:t>
            </a:r>
            <a:r>
              <a:rPr lang="en-US" sz="4922" b="1" dirty="0">
                <a:latin typeface="Calibri" panose="020F0502020204030204" pitchFamily="34" charset="0"/>
                <a:cs typeface="Calibri" panose="020F0502020204030204" pitchFamily="34" charset="0"/>
              </a:rPr>
              <a:t>million) of </a:t>
            </a:r>
            <a:br>
              <a:rPr lang="en-US" sz="4922" b="1" dirty="0">
                <a:latin typeface="Calibri" panose="020F0502020204030204" pitchFamily="34" charset="0"/>
                <a:cs typeface="Calibri" panose="020F0502020204030204" pitchFamily="34" charset="0"/>
              </a:rPr>
            </a:br>
            <a:r>
              <a:rPr lang="en-US" sz="4922" b="1" dirty="0">
                <a:latin typeface="Calibri" panose="020F0502020204030204" pitchFamily="34" charset="0"/>
                <a:cs typeface="Calibri" panose="020F0502020204030204" pitchFamily="34" charset="0"/>
              </a:rPr>
              <a:t>adults 16 years or older </a:t>
            </a:r>
            <a:r>
              <a:rPr lang="en-US" sz="4922" b="1" dirty="0" smtClean="0">
                <a:latin typeface="Calibri" panose="020F0502020204030204" pitchFamily="34" charset="0"/>
                <a:cs typeface="Calibri" panose="020F0502020204030204" pitchFamily="34" charset="0"/>
              </a:rPr>
              <a:t>have taken up MFIs</a:t>
            </a:r>
            <a:endParaRPr lang="en-US" sz="4922" b="1" dirty="0">
              <a:latin typeface="Calibri" panose="020F0502020204030204" pitchFamily="34" charset="0"/>
              <a:cs typeface="Calibri" panose="020F0502020204030204" pitchFamily="34" charset="0"/>
            </a:endParaRPr>
          </a:p>
        </p:txBody>
      </p:sp>
      <p:sp>
        <p:nvSpPr>
          <p:cNvPr id="7" name="Title 1"/>
          <p:cNvSpPr txBox="1">
            <a:spLocks/>
          </p:cNvSpPr>
          <p:nvPr/>
        </p:nvSpPr>
        <p:spPr bwMode="auto">
          <a:xfrm>
            <a:off x="1669456" y="382626"/>
            <a:ext cx="710306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How many adult Tanzanians have taken up MFIs?</a:t>
            </a:r>
            <a:endParaRPr lang="en-US" sz="3200" dirty="0">
              <a:solidFill>
                <a:srgbClr val="0070C0"/>
              </a:solidFill>
              <a:latin typeface="+mn-lt"/>
              <a:ea typeface="Lustria" charset="0"/>
              <a:cs typeface="Lustria" charset="0"/>
              <a:sym typeface="Carme" charset="0"/>
            </a:endParaRPr>
          </a:p>
        </p:txBody>
      </p:sp>
    </p:spTree>
    <p:extLst>
      <p:ext uri="{BB962C8B-B14F-4D97-AF65-F5344CB8AC3E}">
        <p14:creationId xmlns:p14="http://schemas.microsoft.com/office/powerpoint/2010/main" val="117429444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sp>
        <p:nvSpPr>
          <p:cNvPr id="3" name="Title 2"/>
          <p:cNvSpPr>
            <a:spLocks noGrp="1"/>
          </p:cNvSpPr>
          <p:nvPr>
            <p:ph type="title"/>
          </p:nvPr>
        </p:nvSpPr>
        <p:spPr/>
        <p:txBody>
          <a:bodyPr>
            <a:normAutofit/>
          </a:bodyPr>
          <a:lstStyle/>
          <a:p>
            <a:r>
              <a:rPr lang="en-US" sz="4922" b="1" dirty="0">
                <a:latin typeface="Calibri" panose="020F0502020204030204" pitchFamily="34" charset="0"/>
                <a:cs typeface="Calibri" panose="020F0502020204030204" pitchFamily="34" charset="0"/>
              </a:rPr>
              <a:t>Demographics –</a:t>
            </a:r>
            <a:br>
              <a:rPr lang="en-US" sz="4922" b="1" dirty="0">
                <a:latin typeface="Calibri" panose="020F0502020204030204" pitchFamily="34" charset="0"/>
                <a:cs typeface="Calibri" panose="020F0502020204030204" pitchFamily="34" charset="0"/>
              </a:rPr>
            </a:br>
            <a:r>
              <a:rPr lang="en-US" sz="4922" b="1" dirty="0">
                <a:latin typeface="Calibri" panose="020F0502020204030204" pitchFamily="34" charset="0"/>
                <a:cs typeface="Calibri" panose="020F0502020204030204" pitchFamily="34" charset="0"/>
              </a:rPr>
              <a:t>Who are </a:t>
            </a:r>
            <a:r>
              <a:rPr lang="en-US" sz="4922" b="1" dirty="0" smtClean="0">
                <a:latin typeface="Calibri" panose="020F0502020204030204" pitchFamily="34" charset="0"/>
                <a:cs typeface="Calibri" panose="020F0502020204030204" pitchFamily="34" charset="0"/>
              </a:rPr>
              <a:t>MFI users?</a:t>
            </a:r>
            <a:endParaRPr lang="en-US" sz="4922"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057384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06" y="31704"/>
            <a:ext cx="1316586" cy="1274567"/>
          </a:xfrm>
          <a:prstGeom prst="rect">
            <a:avLst/>
          </a:prstGeom>
        </p:spPr>
      </p:pic>
      <p:sp>
        <p:nvSpPr>
          <p:cNvPr id="8" name="Title 7"/>
          <p:cNvSpPr>
            <a:spLocks noGrp="1"/>
          </p:cNvSpPr>
          <p:nvPr>
            <p:ph type="title"/>
          </p:nvPr>
        </p:nvSpPr>
        <p:spPr>
          <a:xfrm>
            <a:off x="1157741" y="131901"/>
            <a:ext cx="8005965"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6 in 10 MFI users are male which have on average a higher level of education then the general population</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19" name="Chart 18"/>
          <p:cNvGraphicFramePr/>
          <p:nvPr>
            <p:extLst>
              <p:ext uri="{D42A27DB-BD31-4B8C-83A1-F6EECF244321}">
                <p14:modId xmlns:p14="http://schemas.microsoft.com/office/powerpoint/2010/main" val="715386782"/>
              </p:ext>
            </p:extLst>
          </p:nvPr>
        </p:nvGraphicFramePr>
        <p:xfrm>
          <a:off x="478301" y="1712586"/>
          <a:ext cx="3520719" cy="41979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p:cNvGraphicFramePr/>
          <p:nvPr>
            <p:extLst>
              <p:ext uri="{D42A27DB-BD31-4B8C-83A1-F6EECF244321}">
                <p14:modId xmlns:p14="http://schemas.microsoft.com/office/powerpoint/2010/main" val="3667094502"/>
              </p:ext>
            </p:extLst>
          </p:nvPr>
        </p:nvGraphicFramePr>
        <p:xfrm>
          <a:off x="3840480" y="1360276"/>
          <a:ext cx="4909625" cy="455025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8900092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0346"/>
            <a:ext cx="1316586" cy="1274567"/>
          </a:xfrm>
          <a:prstGeom prst="rect">
            <a:avLst/>
          </a:prstGeom>
        </p:spPr>
      </p:pic>
      <p:sp>
        <p:nvSpPr>
          <p:cNvPr id="8" name="Title 7"/>
          <p:cNvSpPr>
            <a:spLocks noGrp="1"/>
          </p:cNvSpPr>
          <p:nvPr>
            <p:ph type="title"/>
          </p:nvPr>
        </p:nvSpPr>
        <p:spPr>
          <a:xfrm>
            <a:off x="1633109" y="334788"/>
            <a:ext cx="7154815"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More than half of MFI users are youth, below 34 years</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2772134688"/>
              </p:ext>
            </p:extLst>
          </p:nvPr>
        </p:nvGraphicFramePr>
        <p:xfrm>
          <a:off x="316523" y="1256100"/>
          <a:ext cx="8510953" cy="446017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2872252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414" y="108907"/>
            <a:ext cx="1316586" cy="1274567"/>
          </a:xfrm>
          <a:prstGeom prst="rect">
            <a:avLst/>
          </a:prstGeom>
        </p:spPr>
      </p:pic>
      <p:sp>
        <p:nvSpPr>
          <p:cNvPr id="8" name="Title 7"/>
          <p:cNvSpPr>
            <a:spLocks noGrp="1"/>
          </p:cNvSpPr>
          <p:nvPr>
            <p:ph type="title"/>
          </p:nvPr>
        </p:nvSpPr>
        <p:spPr>
          <a:xfrm>
            <a:off x="1524000" y="304338"/>
            <a:ext cx="7358063"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MFI users have a higher wealth status than the general population</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12" name="Chart 11"/>
          <p:cNvGraphicFramePr/>
          <p:nvPr>
            <p:extLst>
              <p:ext uri="{D42A27DB-BD31-4B8C-83A1-F6EECF244321}">
                <p14:modId xmlns:p14="http://schemas.microsoft.com/office/powerpoint/2010/main" val="3533119957"/>
              </p:ext>
            </p:extLst>
          </p:nvPr>
        </p:nvGraphicFramePr>
        <p:xfrm>
          <a:off x="1524000" y="1383474"/>
          <a:ext cx="6593058" cy="468805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9842225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06" y="119305"/>
            <a:ext cx="1316586" cy="1274567"/>
          </a:xfrm>
          <a:prstGeom prst="rect">
            <a:avLst/>
          </a:prstGeom>
        </p:spPr>
      </p:pic>
      <p:sp>
        <p:nvSpPr>
          <p:cNvPr id="8" name="Title 7"/>
          <p:cNvSpPr>
            <a:spLocks noGrp="1"/>
          </p:cNvSpPr>
          <p:nvPr>
            <p:ph type="title"/>
          </p:nvPr>
        </p:nvSpPr>
        <p:spPr>
          <a:xfrm>
            <a:off x="1071238" y="256525"/>
            <a:ext cx="8014395" cy="1000125"/>
          </a:xfrm>
        </p:spPr>
        <p:txBody>
          <a:bodyPr>
            <a:normAutofit fontScale="90000"/>
          </a:bodyPr>
          <a:lstStyle/>
          <a:p>
            <a:r>
              <a:rPr lang="en-US" sz="3164" b="1" dirty="0" smtClean="0">
                <a:solidFill>
                  <a:srgbClr val="002060"/>
                </a:solidFill>
                <a:latin typeface="Calibri" panose="020F0502020204030204" pitchFamily="34" charset="0"/>
                <a:cs typeface="Calibri" panose="020F0502020204030204" pitchFamily="34" charset="0"/>
              </a:rPr>
              <a:t>MFI users are more likely to be formally employed or business owners than their non-user counterparts</a:t>
            </a:r>
            <a:endParaRPr lang="en-US" sz="3164" b="1" dirty="0">
              <a:solidFill>
                <a:srgbClr val="002060"/>
              </a:solidFill>
              <a:latin typeface="Calibri" panose="020F0502020204030204" pitchFamily="34" charset="0"/>
              <a:cs typeface="Calibri" panose="020F0502020204030204" pitchFamily="34" charset="0"/>
            </a:endParaRPr>
          </a:p>
        </p:txBody>
      </p:sp>
      <p:graphicFrame>
        <p:nvGraphicFramePr>
          <p:cNvPr id="6" name="Chart 5"/>
          <p:cNvGraphicFramePr/>
          <p:nvPr>
            <p:extLst/>
          </p:nvPr>
        </p:nvGraphicFramePr>
        <p:xfrm>
          <a:off x="1524000" y="1397000"/>
          <a:ext cx="6096000" cy="4513534"/>
        </p:xfrm>
        <a:graphic>
          <a:graphicData uri="http://schemas.openxmlformats.org/drawingml/2006/chart">
            <c:chart xmlns:c="http://schemas.openxmlformats.org/drawingml/2006/chart" xmlns:r="http://schemas.openxmlformats.org/officeDocument/2006/relationships" r:id="rId7"/>
          </a:graphicData>
        </a:graphic>
      </p:graphicFrame>
      <p:sp>
        <p:nvSpPr>
          <p:cNvPr id="9" name="Rounded Rectangle 8"/>
          <p:cNvSpPr/>
          <p:nvPr/>
        </p:nvSpPr>
        <p:spPr>
          <a:xfrm>
            <a:off x="1523999" y="1591409"/>
            <a:ext cx="3554437" cy="546879"/>
          </a:xfrm>
          <a:prstGeom prst="roundRect">
            <a:avLst/>
          </a:prstGeom>
          <a:noFill/>
          <a:ln w="38100">
            <a:solidFill>
              <a:srgbClr val="C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ounded Rectangle 9"/>
          <p:cNvSpPr/>
          <p:nvPr/>
        </p:nvSpPr>
        <p:spPr>
          <a:xfrm>
            <a:off x="1548964" y="3495380"/>
            <a:ext cx="3934266" cy="546880"/>
          </a:xfrm>
          <a:prstGeom prst="roundRect">
            <a:avLst/>
          </a:prstGeom>
          <a:noFill/>
          <a:ln w="38100">
            <a:solidFill>
              <a:srgbClr val="C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9911592"/>
      </p:ext>
    </p:extLst>
  </p:cSld>
  <p:clrMapOvr>
    <a:masterClrMapping/>
  </p:clrMapOvr>
  <p:transition spd="slow"/>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965</Words>
  <Application>Microsoft Office PowerPoint</Application>
  <PresentationFormat>On-screen Show (4:3)</PresentationFormat>
  <Paragraphs>119</Paragraphs>
  <Slides>28</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Calibri Light</vt:lpstr>
      <vt:lpstr>Carme</vt:lpstr>
      <vt:lpstr>Helvetica Light</vt:lpstr>
      <vt:lpstr>Helvetica Neue</vt:lpstr>
      <vt:lpstr>Lustria</vt:lpstr>
      <vt:lpstr>Office Theme</vt:lpstr>
      <vt:lpstr>White</vt:lpstr>
      <vt:lpstr>1_White</vt:lpstr>
      <vt:lpstr>PowerPoint Presentation</vt:lpstr>
      <vt:lpstr>PowerPoint Presentation</vt:lpstr>
      <vt:lpstr>Demand vs. Supply</vt:lpstr>
      <vt:lpstr>7% (1.9 million) of  adults 16 years or older have taken up MFIs</vt:lpstr>
      <vt:lpstr>Demographics – Who are MFI users?</vt:lpstr>
      <vt:lpstr>6 in 10 MFI users are male which have on average a higher level of education then the general population</vt:lpstr>
      <vt:lpstr>More than half of MFI users are youth, below 34 years</vt:lpstr>
      <vt:lpstr>MFI users have a higher wealth status than the general population</vt:lpstr>
      <vt:lpstr>MFI users are more likely to be formally employed or business owners than their non-user counterparts</vt:lpstr>
      <vt:lpstr>One third of MFI clients are based in Dar es Salaam</vt:lpstr>
      <vt:lpstr>MFI clients are more likely to be literate in both Kiswahili and English</vt:lpstr>
      <vt:lpstr>MFI clients have higher levels of numeracy</vt:lpstr>
      <vt:lpstr>97% of MFI clients own a mobile phone</vt:lpstr>
      <vt:lpstr>Why Tanzanias take up MFIs and how do they use them?</vt:lpstr>
      <vt:lpstr>Three quarters of MFI clients started to use the service to obtain a loan</vt:lpstr>
      <vt:lpstr>Access to loans is the dominant service feature of MFIs</vt:lpstr>
      <vt:lpstr>3 in 10 MFI clients feel charges/interests are too high </vt:lpstr>
      <vt:lpstr>14% of accounts are group accounts</vt:lpstr>
      <vt:lpstr>3 in 10 accounts are inactive</vt:lpstr>
      <vt:lpstr>Though 97% of MFI clients own a phone only 22% utilize it to access their services</vt:lpstr>
      <vt:lpstr>Repayment conditions are favorable to MFI clients</vt:lpstr>
      <vt:lpstr>Borrowing for reinvestment in business activities is a key driver for loan uptake</vt:lpstr>
      <vt:lpstr>Where is the opportunity?</vt:lpstr>
      <vt:lpstr>8 in 10 currently not served by MFIs have a form of identification</vt:lpstr>
      <vt:lpstr>Proximity is a key challenge of MFIs</vt:lpstr>
      <vt:lpstr>% Uptake of Formal Services per  Formal Service Provider</vt:lpstr>
      <vt:lpstr>% Uptake of Formal Services per  Formal Service Provider:   Served (i.e. MFI/micro lender clients) vs. Unserved Adults</vt:lpstr>
      <vt:lpstr>MFI products are perceived to be costly and require a high initial deposit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Elvis Mushi</dc:creator>
  <cp:lastModifiedBy>Julia Seifert</cp:lastModifiedBy>
  <cp:revision>18</cp:revision>
  <dcterms:created xsi:type="dcterms:W3CDTF">2017-10-19T13:15:03Z</dcterms:created>
  <dcterms:modified xsi:type="dcterms:W3CDTF">2017-11-07T06:13:57Z</dcterms:modified>
</cp:coreProperties>
</file>