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0" r:id="rId2"/>
    <p:sldId id="280" r:id="rId3"/>
    <p:sldId id="297" r:id="rId4"/>
    <p:sldId id="281" r:id="rId5"/>
    <p:sldId id="282" r:id="rId6"/>
    <p:sldId id="283" r:id="rId7"/>
    <p:sldId id="284" r:id="rId8"/>
    <p:sldId id="285" r:id="rId9"/>
    <p:sldId id="287" r:id="rId10"/>
    <p:sldId id="288" r:id="rId11"/>
    <p:sldId id="289" r:id="rId12"/>
    <p:sldId id="290" r:id="rId13"/>
    <p:sldId id="29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132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D:\African%20Stats%20docs\FSDT\Demand%20Survey\New%20Data\Final%20All%20Category's%20-%20Merged%20with%20demand%20data--%20Final%20Data%20(12092017).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Uptake </a:t>
            </a:r>
            <a:r>
              <a:rPr lang="en-US" dirty="0"/>
              <a:t>of Formal Financial Services </a:t>
            </a:r>
          </a:p>
        </c:rich>
      </c:tx>
      <c:overlay val="0"/>
    </c:title>
    <c:autoTitleDeleted val="0"/>
    <c:plotArea>
      <c:layout/>
      <c:barChart>
        <c:barDir val="bar"/>
        <c:grouping val="clustered"/>
        <c:varyColors val="0"/>
        <c:ser>
          <c:idx val="0"/>
          <c:order val="0"/>
          <c:tx>
            <c:strRef>
              <c:f>Sheet1!$B$1</c:f>
              <c:strCache>
                <c:ptCount val="1"/>
                <c:pt idx="0">
                  <c:v>2017</c:v>
                </c:pt>
              </c:strCache>
            </c:strRef>
          </c:tx>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Mobile money services</c:v>
                </c:pt>
                <c:pt idx="1">
                  <c:v>Commercial bank services</c:v>
                </c:pt>
                <c:pt idx="2">
                  <c:v>Insurance services</c:v>
                </c:pt>
                <c:pt idx="3">
                  <c:v>Pension services</c:v>
                </c:pt>
                <c:pt idx="4">
                  <c:v>MFI/microlender services</c:v>
                </c:pt>
                <c:pt idx="5">
                  <c:v>SACCOS</c:v>
                </c:pt>
                <c:pt idx="6">
                  <c:v>Capital markets</c:v>
                </c:pt>
              </c:strCache>
            </c:strRef>
          </c:cat>
          <c:val>
            <c:numRef>
              <c:f>Sheet1!$B$2:$B$8</c:f>
              <c:numCache>
                <c:formatCode>0%</c:formatCode>
                <c:ptCount val="7"/>
                <c:pt idx="0">
                  <c:v>0.6</c:v>
                </c:pt>
                <c:pt idx="1">
                  <c:v>0.17</c:v>
                </c:pt>
                <c:pt idx="2">
                  <c:v>0.15</c:v>
                </c:pt>
                <c:pt idx="3">
                  <c:v>0.04</c:v>
                </c:pt>
                <c:pt idx="4">
                  <c:v>7.0000000000000007E-2</c:v>
                </c:pt>
                <c:pt idx="5">
                  <c:v>0.02</c:v>
                </c:pt>
                <c:pt idx="6" formatCode="0.00%">
                  <c:v>1E-4</c:v>
                </c:pt>
              </c:numCache>
            </c:numRef>
          </c:val>
          <c:extLst>
            <c:ext xmlns:c16="http://schemas.microsoft.com/office/drawing/2014/chart" uri="{C3380CC4-5D6E-409C-BE32-E72D297353CC}">
              <c16:uniqueId val="{00000000-21BB-4426-8A67-ED3A889BF86C}"/>
            </c:ext>
          </c:extLst>
        </c:ser>
        <c:ser>
          <c:idx val="1"/>
          <c:order val="1"/>
          <c:tx>
            <c:strRef>
              <c:f>Sheet1!$C$1</c:f>
              <c:strCache>
                <c:ptCount val="1"/>
                <c:pt idx="0">
                  <c:v>2013</c:v>
                </c:pt>
              </c:strCache>
            </c:strRef>
          </c:tx>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Mobile money services</c:v>
                </c:pt>
                <c:pt idx="1">
                  <c:v>Commercial bank services</c:v>
                </c:pt>
                <c:pt idx="2">
                  <c:v>Insurance services</c:v>
                </c:pt>
                <c:pt idx="3">
                  <c:v>Pension services</c:v>
                </c:pt>
                <c:pt idx="4">
                  <c:v>MFI/microlender services</c:v>
                </c:pt>
                <c:pt idx="5">
                  <c:v>SACCOS</c:v>
                </c:pt>
                <c:pt idx="6">
                  <c:v>Capital markets</c:v>
                </c:pt>
              </c:strCache>
            </c:strRef>
          </c:cat>
          <c:val>
            <c:numRef>
              <c:f>Sheet1!$C$2:$C$8</c:f>
              <c:numCache>
                <c:formatCode>0%</c:formatCode>
                <c:ptCount val="7"/>
                <c:pt idx="0">
                  <c:v>0.5</c:v>
                </c:pt>
                <c:pt idx="1">
                  <c:v>0.14000000000000001</c:v>
                </c:pt>
                <c:pt idx="2">
                  <c:v>0.13</c:v>
                </c:pt>
                <c:pt idx="3">
                  <c:v>0.03</c:v>
                </c:pt>
                <c:pt idx="4">
                  <c:v>0.02</c:v>
                </c:pt>
                <c:pt idx="5">
                  <c:v>0.03</c:v>
                </c:pt>
                <c:pt idx="6" formatCode="0.00%">
                  <c:v>4.0000000000000001E-3</c:v>
                </c:pt>
              </c:numCache>
            </c:numRef>
          </c:val>
          <c:extLst>
            <c:ext xmlns:c16="http://schemas.microsoft.com/office/drawing/2014/chart" uri="{C3380CC4-5D6E-409C-BE32-E72D297353CC}">
              <c16:uniqueId val="{00000001-21BB-4426-8A67-ED3A889BF86C}"/>
            </c:ext>
          </c:extLst>
        </c:ser>
        <c:dLbls>
          <c:showLegendKey val="0"/>
          <c:showVal val="1"/>
          <c:showCatName val="0"/>
          <c:showSerName val="0"/>
          <c:showPercent val="0"/>
          <c:showBubbleSize val="0"/>
        </c:dLbls>
        <c:gapWidth val="182"/>
        <c:axId val="466886088"/>
        <c:axId val="466886480"/>
      </c:barChart>
      <c:catAx>
        <c:axId val="466886088"/>
        <c:scaling>
          <c:orientation val="maxMin"/>
        </c:scaling>
        <c:delete val="0"/>
        <c:axPos val="l"/>
        <c:numFmt formatCode="General" sourceLinked="1"/>
        <c:majorTickMark val="none"/>
        <c:minorTickMark val="none"/>
        <c:tickLblPos val="nextTo"/>
        <c:txPr>
          <a:bodyPr rot="-60000000" vert="horz"/>
          <a:lstStyle/>
          <a:p>
            <a:pPr>
              <a:defRPr/>
            </a:pPr>
            <a:endParaRPr lang="en-US"/>
          </a:p>
        </c:txPr>
        <c:crossAx val="466886480"/>
        <c:crosses val="autoZero"/>
        <c:auto val="1"/>
        <c:lblAlgn val="ctr"/>
        <c:lblOffset val="100"/>
        <c:noMultiLvlLbl val="0"/>
      </c:catAx>
      <c:valAx>
        <c:axId val="466886480"/>
        <c:scaling>
          <c:orientation val="minMax"/>
        </c:scaling>
        <c:delete val="1"/>
        <c:axPos val="t"/>
        <c:numFmt formatCode="0%" sourceLinked="1"/>
        <c:majorTickMark val="none"/>
        <c:minorTickMark val="none"/>
        <c:tickLblPos val="nextTo"/>
        <c:crossAx val="466886088"/>
        <c:crosses val="autoZero"/>
        <c:crossBetween val="between"/>
      </c:valAx>
    </c:plotArea>
    <c:legend>
      <c:legendPos val="b"/>
      <c:overlay val="0"/>
      <c:txPr>
        <a:bodyPr rot="0" vert="horz"/>
        <a:lstStyle/>
        <a:p>
          <a:pPr>
            <a:defRPr/>
          </a:pPr>
          <a:endParaRPr lang="en-US"/>
        </a:p>
      </c:txPr>
    </c:legend>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ysClr val="windowText" lastClr="000000"/>
                </a:solidFill>
                <a:latin typeface="Calibri" panose="020F0502020204030204" pitchFamily="34" charset="0"/>
                <a:ea typeface="+mn-ea"/>
                <a:cs typeface="+mn-cs"/>
              </a:defRPr>
            </a:pPr>
            <a:r>
              <a:rPr lang="en-US" b="1" dirty="0"/>
              <a:t>Number of financial Products in the market</a:t>
            </a:r>
          </a:p>
          <a:p>
            <a:pPr>
              <a:defRPr/>
            </a:pPr>
            <a:r>
              <a:rPr lang="en-US" dirty="0"/>
              <a:t>Base: All products; n=1,534</a:t>
            </a:r>
          </a:p>
        </c:rich>
      </c:tx>
      <c:overlay val="0"/>
      <c:spPr>
        <a:noFill/>
        <a:ln>
          <a:noFill/>
        </a:ln>
        <a:effectLst/>
      </c:spPr>
      <c:txPr>
        <a:bodyPr rot="0" spcFirstLastPara="1" vertOverflow="ellipsis" vert="horz" wrap="square" anchor="ctr" anchorCtr="1"/>
        <a:lstStyle/>
        <a:p>
          <a:pPr>
            <a:defRPr sz="1680" b="0" i="0" u="none" strike="noStrike" kern="1200" spc="0" baseline="0">
              <a:solidFill>
                <a:sysClr val="windowText" lastClr="000000"/>
              </a:solidFill>
              <a:latin typeface="Calibri" panose="020F0502020204030204" pitchFamily="34" charset="0"/>
              <a:ea typeface="+mn-ea"/>
              <a:cs typeface="+mn-cs"/>
            </a:defRPr>
          </a:pPr>
          <a:endParaRPr lang="en-US"/>
        </a:p>
      </c:txPr>
    </c:title>
    <c:autoTitleDeleted val="0"/>
    <c:plotArea>
      <c:layout>
        <c:manualLayout>
          <c:layoutTarget val="inner"/>
          <c:xMode val="edge"/>
          <c:yMode val="edge"/>
          <c:x val="0.39250089809026495"/>
          <c:y val="0.1818221390686984"/>
          <c:w val="0.57213254396541757"/>
          <c:h val="0.80835684662197749"/>
        </c:manualLayout>
      </c:layout>
      <c:barChart>
        <c:barDir val="bar"/>
        <c:grouping val="clustered"/>
        <c:varyColors val="0"/>
        <c:ser>
          <c:idx val="0"/>
          <c:order val="0"/>
          <c:tx>
            <c:strRef>
              <c:f>Sheet6!$F$1444</c:f>
              <c:strCache>
                <c:ptCount val="1"/>
                <c:pt idx="0">
                  <c:v>Number of Products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Sheet6!$E$1445:$E$1453</c:f>
              <c:strCache>
                <c:ptCount val="9"/>
                <c:pt idx="0">
                  <c:v>Banks</c:v>
                </c:pt>
                <c:pt idx="1">
                  <c:v>Saccos</c:v>
                </c:pt>
                <c:pt idx="2">
                  <c:v>Insurance</c:v>
                </c:pt>
                <c:pt idx="3">
                  <c:v>MFI'S</c:v>
                </c:pt>
                <c:pt idx="4">
                  <c:v>Pension</c:v>
                </c:pt>
                <c:pt idx="5">
                  <c:v>Development banks</c:v>
                </c:pt>
                <c:pt idx="6">
                  <c:v>MNO'S</c:v>
                </c:pt>
                <c:pt idx="7">
                  <c:v>Aggregators</c:v>
                </c:pt>
                <c:pt idx="8">
                  <c:v>Money transfer</c:v>
                </c:pt>
              </c:strCache>
            </c:strRef>
          </c:cat>
          <c:val>
            <c:numRef>
              <c:f>Sheet6!$F$1445:$F$1453</c:f>
              <c:numCache>
                <c:formatCode>0%</c:formatCode>
                <c:ptCount val="9"/>
                <c:pt idx="0">
                  <c:v>0.64211212516297267</c:v>
                </c:pt>
                <c:pt idx="1">
                  <c:v>0.11734028683181226</c:v>
                </c:pt>
                <c:pt idx="2">
                  <c:v>0.11082138200782268</c:v>
                </c:pt>
                <c:pt idx="3">
                  <c:v>6.9752281616688394E-2</c:v>
                </c:pt>
                <c:pt idx="4">
                  <c:v>2.9986962190352021E-2</c:v>
                </c:pt>
                <c:pt idx="5">
                  <c:v>1.303780964797914E-2</c:v>
                </c:pt>
                <c:pt idx="6">
                  <c:v>9.778357235984355E-3</c:v>
                </c:pt>
                <c:pt idx="7">
                  <c:v>5.8670143415906128E-3</c:v>
                </c:pt>
                <c:pt idx="8">
                  <c:v>1.3037809647979139E-3</c:v>
                </c:pt>
              </c:numCache>
            </c:numRef>
          </c:val>
          <c:extLst>
            <c:ext xmlns:c16="http://schemas.microsoft.com/office/drawing/2014/chart" uri="{C3380CC4-5D6E-409C-BE32-E72D297353CC}">
              <c16:uniqueId val="{00000000-996C-4BAA-B08A-569F82501090}"/>
            </c:ext>
          </c:extLst>
        </c:ser>
        <c:dLbls>
          <c:showLegendKey val="0"/>
          <c:showVal val="0"/>
          <c:showCatName val="0"/>
          <c:showSerName val="0"/>
          <c:showPercent val="0"/>
          <c:showBubbleSize val="0"/>
        </c:dLbls>
        <c:gapWidth val="60"/>
        <c:axId val="580444320"/>
        <c:axId val="581139640"/>
      </c:barChart>
      <c:catAx>
        <c:axId val="580444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Calibri" panose="020F0502020204030204" pitchFamily="34" charset="0"/>
                <a:ea typeface="+mn-ea"/>
                <a:cs typeface="+mn-cs"/>
              </a:defRPr>
            </a:pPr>
            <a:endParaRPr lang="en-US"/>
          </a:p>
        </c:txPr>
        <c:crossAx val="581139640"/>
        <c:crosses val="autoZero"/>
        <c:auto val="1"/>
        <c:lblAlgn val="ctr"/>
        <c:lblOffset val="100"/>
        <c:noMultiLvlLbl val="0"/>
      </c:catAx>
      <c:valAx>
        <c:axId val="581139640"/>
        <c:scaling>
          <c:orientation val="minMax"/>
          <c:max val="1"/>
        </c:scaling>
        <c:delete val="1"/>
        <c:axPos val="t"/>
        <c:numFmt formatCode="0%" sourceLinked="1"/>
        <c:majorTickMark val="none"/>
        <c:minorTickMark val="none"/>
        <c:tickLblPos val="nextTo"/>
        <c:crossAx val="58044432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400">
          <a:solidFill>
            <a:sysClr val="windowText" lastClr="000000"/>
          </a:solidFill>
          <a:latin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Unbankable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16 to 24 yrs</c:v>
                </c:pt>
                <c:pt idx="1">
                  <c:v>25 to 34 yrs</c:v>
                </c:pt>
                <c:pt idx="2">
                  <c:v>35 to 44 yrs</c:v>
                </c:pt>
                <c:pt idx="3">
                  <c:v>45 to 54 yrs</c:v>
                </c:pt>
                <c:pt idx="4">
                  <c:v>55 to 64 yrs</c:v>
                </c:pt>
                <c:pt idx="5">
                  <c:v>Older than 64 yrs</c:v>
                </c:pt>
              </c:strCache>
            </c:strRef>
          </c:cat>
          <c:val>
            <c:numRef>
              <c:f>Sheet1!$B$2:$B$7</c:f>
              <c:numCache>
                <c:formatCode>0%</c:formatCode>
                <c:ptCount val="6"/>
                <c:pt idx="0">
                  <c:v>0.18947356124104858</c:v>
                </c:pt>
                <c:pt idx="1">
                  <c:v>0.21130622552255413</c:v>
                </c:pt>
                <c:pt idx="2">
                  <c:v>0.18025126491551544</c:v>
                </c:pt>
                <c:pt idx="3">
                  <c:v>0.1273536643008007</c:v>
                </c:pt>
                <c:pt idx="4">
                  <c:v>0.10683595824003515</c:v>
                </c:pt>
                <c:pt idx="5">
                  <c:v>0.18477932578004597</c:v>
                </c:pt>
              </c:numCache>
            </c:numRef>
          </c:val>
          <c:extLst>
            <c:ext xmlns:c16="http://schemas.microsoft.com/office/drawing/2014/chart" uri="{C3380CC4-5D6E-409C-BE32-E72D297353CC}">
              <c16:uniqueId val="{00000000-C904-4406-B4A3-66503A67C7E9}"/>
            </c:ext>
          </c:extLst>
        </c:ser>
        <c:ser>
          <c:idx val="1"/>
          <c:order val="1"/>
          <c:tx>
            <c:strRef>
              <c:f>Sheet1!$C$1</c:f>
              <c:strCache>
                <c:ptCount val="1"/>
                <c:pt idx="0">
                  <c:v>Development</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16 to 24 yrs</c:v>
                </c:pt>
                <c:pt idx="1">
                  <c:v>25 to 34 yrs</c:v>
                </c:pt>
                <c:pt idx="2">
                  <c:v>35 to 44 yrs</c:v>
                </c:pt>
                <c:pt idx="3">
                  <c:v>45 to 54 yrs</c:v>
                </c:pt>
                <c:pt idx="4">
                  <c:v>55 to 64 yrs</c:v>
                </c:pt>
                <c:pt idx="5">
                  <c:v>Older than 64 yrs</c:v>
                </c:pt>
              </c:strCache>
            </c:strRef>
          </c:cat>
          <c:val>
            <c:numRef>
              <c:f>Sheet1!$C$2:$C$7</c:f>
              <c:numCache>
                <c:formatCode>0%</c:formatCode>
                <c:ptCount val="6"/>
                <c:pt idx="0">
                  <c:v>0.266913519580525</c:v>
                </c:pt>
                <c:pt idx="1">
                  <c:v>0.27979830356095847</c:v>
                </c:pt>
                <c:pt idx="2">
                  <c:v>0.19901820963697994</c:v>
                </c:pt>
                <c:pt idx="3">
                  <c:v>0.15784778954774656</c:v>
                </c:pt>
                <c:pt idx="4">
                  <c:v>6.0916456798878721E-2</c:v>
                </c:pt>
                <c:pt idx="5">
                  <c:v>3.5505720874911356E-2</c:v>
                </c:pt>
              </c:numCache>
            </c:numRef>
          </c:val>
          <c:extLst>
            <c:ext xmlns:c16="http://schemas.microsoft.com/office/drawing/2014/chart" uri="{C3380CC4-5D6E-409C-BE32-E72D297353CC}">
              <c16:uniqueId val="{00000001-C904-4406-B4A3-66503A67C7E9}"/>
            </c:ext>
          </c:extLst>
        </c:ser>
        <c:ser>
          <c:idx val="2"/>
          <c:order val="2"/>
          <c:tx>
            <c:strRef>
              <c:f>Sheet1!$D$1</c:f>
              <c:strCache>
                <c:ptCount val="1"/>
                <c:pt idx="0">
                  <c:v>Bankable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16 to 24 yrs</c:v>
                </c:pt>
                <c:pt idx="1">
                  <c:v>25 to 34 yrs</c:v>
                </c:pt>
                <c:pt idx="2">
                  <c:v>35 to 44 yrs</c:v>
                </c:pt>
                <c:pt idx="3">
                  <c:v>45 to 54 yrs</c:v>
                </c:pt>
                <c:pt idx="4">
                  <c:v>55 to 64 yrs</c:v>
                </c:pt>
                <c:pt idx="5">
                  <c:v>Older than 64 yrs</c:v>
                </c:pt>
              </c:strCache>
            </c:strRef>
          </c:cat>
          <c:val>
            <c:numRef>
              <c:f>Sheet1!$D$2:$D$7</c:f>
              <c:numCache>
                <c:formatCode>0%</c:formatCode>
                <c:ptCount val="6"/>
                <c:pt idx="0">
                  <c:v>0.36910662361906793</c:v>
                </c:pt>
                <c:pt idx="1">
                  <c:v>0.27291833831926809</c:v>
                </c:pt>
                <c:pt idx="2">
                  <c:v>0.16535271379890232</c:v>
                </c:pt>
                <c:pt idx="3">
                  <c:v>0.1159559259651259</c:v>
                </c:pt>
                <c:pt idx="4">
                  <c:v>4.1429242997302135E-2</c:v>
                </c:pt>
                <c:pt idx="5">
                  <c:v>3.5237155300333591E-2</c:v>
                </c:pt>
              </c:numCache>
            </c:numRef>
          </c:val>
          <c:extLst>
            <c:ext xmlns:c16="http://schemas.microsoft.com/office/drawing/2014/chart" uri="{C3380CC4-5D6E-409C-BE32-E72D297353CC}">
              <c16:uniqueId val="{00000002-C904-4406-B4A3-66503A67C7E9}"/>
            </c:ext>
          </c:extLst>
        </c:ser>
        <c:ser>
          <c:idx val="3"/>
          <c:order val="3"/>
          <c:tx>
            <c:strRef>
              <c:f>Sheet1!$E$1</c:f>
              <c:strCache>
                <c:ptCount val="1"/>
                <c:pt idx="0">
                  <c:v>Currently banked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16 to 24 yrs</c:v>
                </c:pt>
                <c:pt idx="1">
                  <c:v>25 to 34 yrs</c:v>
                </c:pt>
                <c:pt idx="2">
                  <c:v>35 to 44 yrs</c:v>
                </c:pt>
                <c:pt idx="3">
                  <c:v>45 to 54 yrs</c:v>
                </c:pt>
                <c:pt idx="4">
                  <c:v>55 to 64 yrs</c:v>
                </c:pt>
                <c:pt idx="5">
                  <c:v>Older than 64 yrs</c:v>
                </c:pt>
              </c:strCache>
            </c:strRef>
          </c:cat>
          <c:val>
            <c:numRef>
              <c:f>Sheet1!$E$2:$E$7</c:f>
              <c:numCache>
                <c:formatCode>0%</c:formatCode>
                <c:ptCount val="6"/>
                <c:pt idx="0">
                  <c:v>0.22552886800932886</c:v>
                </c:pt>
                <c:pt idx="1">
                  <c:v>0.30874511869454674</c:v>
                </c:pt>
                <c:pt idx="2">
                  <c:v>0.2113838675349885</c:v>
                </c:pt>
                <c:pt idx="3">
                  <c:v>0.13300545899188299</c:v>
                </c:pt>
                <c:pt idx="4">
                  <c:v>8.2910183121125053E-2</c:v>
                </c:pt>
                <c:pt idx="5">
                  <c:v>3.8426503648127899E-2</c:v>
                </c:pt>
              </c:numCache>
            </c:numRef>
          </c:val>
          <c:extLst>
            <c:ext xmlns:c16="http://schemas.microsoft.com/office/drawing/2014/chart" uri="{C3380CC4-5D6E-409C-BE32-E72D297353CC}">
              <c16:uniqueId val="{00000003-C904-4406-B4A3-66503A67C7E9}"/>
            </c:ext>
          </c:extLst>
        </c:ser>
        <c:dLbls>
          <c:dLblPos val="outEnd"/>
          <c:showLegendKey val="0"/>
          <c:showVal val="1"/>
          <c:showCatName val="0"/>
          <c:showSerName val="0"/>
          <c:showPercent val="0"/>
          <c:showBubbleSize val="0"/>
        </c:dLbls>
        <c:gapWidth val="89"/>
        <c:overlap val="-27"/>
        <c:axId val="584937952"/>
        <c:axId val="584013784"/>
      </c:barChart>
      <c:catAx>
        <c:axId val="5849379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84013784"/>
        <c:crosses val="autoZero"/>
        <c:auto val="1"/>
        <c:lblAlgn val="ctr"/>
        <c:lblOffset val="100"/>
        <c:noMultiLvlLbl val="0"/>
      </c:catAx>
      <c:valAx>
        <c:axId val="584013784"/>
        <c:scaling>
          <c:orientation val="minMax"/>
          <c:max val="0.70000000000000007"/>
        </c:scaling>
        <c:delete val="1"/>
        <c:axPos val="l"/>
        <c:numFmt formatCode="0%" sourceLinked="1"/>
        <c:majorTickMark val="out"/>
        <c:minorTickMark val="none"/>
        <c:tickLblPos val="nextTo"/>
        <c:crossAx val="584937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No formal education</c:v>
                </c:pt>
              </c:strCache>
            </c:strRef>
          </c:tx>
          <c:spPr>
            <a:solidFill>
              <a:srgbClr val="FF0000"/>
            </a:solidFill>
            <a:ln>
              <a:noFill/>
            </a:ln>
            <a:effectLst/>
          </c:spPr>
          <c:invertIfNegative val="0"/>
          <c:dLbls>
            <c:spPr>
              <a:solidFill>
                <a:srgbClr val="FF0000"/>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Unbankable</c:v>
                </c:pt>
                <c:pt idx="1">
                  <c:v>Development</c:v>
                </c:pt>
                <c:pt idx="2">
                  <c:v>Bankable</c:v>
                </c:pt>
                <c:pt idx="3">
                  <c:v>Currently banked</c:v>
                </c:pt>
              </c:strCache>
            </c:strRef>
          </c:cat>
          <c:val>
            <c:numRef>
              <c:f>Sheet1!$B$2:$B$5</c:f>
              <c:numCache>
                <c:formatCode>0%</c:formatCode>
                <c:ptCount val="4"/>
                <c:pt idx="0">
                  <c:v>0.51733853401191021</c:v>
                </c:pt>
                <c:pt idx="1">
                  <c:v>1.6925300068092084E-3</c:v>
                </c:pt>
                <c:pt idx="2">
                  <c:v>1.6228642040232451E-2</c:v>
                </c:pt>
                <c:pt idx="3">
                  <c:v>1.6254423331883126E-2</c:v>
                </c:pt>
              </c:numCache>
            </c:numRef>
          </c:val>
          <c:extLst>
            <c:ext xmlns:c16="http://schemas.microsoft.com/office/drawing/2014/chart" uri="{C3380CC4-5D6E-409C-BE32-E72D297353CC}">
              <c16:uniqueId val="{00000000-C63F-4099-A3A1-1877DFBFF706}"/>
            </c:ext>
          </c:extLst>
        </c:ser>
        <c:ser>
          <c:idx val="1"/>
          <c:order val="1"/>
          <c:tx>
            <c:strRef>
              <c:f>Sheet1!$C$1</c:f>
              <c:strCache>
                <c:ptCount val="1"/>
                <c:pt idx="0">
                  <c:v>Primary school levels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Unbankable</c:v>
                </c:pt>
                <c:pt idx="1">
                  <c:v>Development</c:v>
                </c:pt>
                <c:pt idx="2">
                  <c:v>Bankable</c:v>
                </c:pt>
                <c:pt idx="3">
                  <c:v>Currently banked</c:v>
                </c:pt>
              </c:strCache>
            </c:strRef>
          </c:cat>
          <c:val>
            <c:numRef>
              <c:f>Sheet1!$C$2:$C$5</c:f>
              <c:numCache>
                <c:formatCode>0%</c:formatCode>
                <c:ptCount val="4"/>
                <c:pt idx="0">
                  <c:v>0.47955113957576656</c:v>
                </c:pt>
                <c:pt idx="1">
                  <c:v>0.86738036225167792</c:v>
                </c:pt>
                <c:pt idx="2">
                  <c:v>0.66042939660974431</c:v>
                </c:pt>
                <c:pt idx="3">
                  <c:v>0.43673532726592534</c:v>
                </c:pt>
              </c:numCache>
            </c:numRef>
          </c:val>
          <c:extLst>
            <c:ext xmlns:c16="http://schemas.microsoft.com/office/drawing/2014/chart" uri="{C3380CC4-5D6E-409C-BE32-E72D297353CC}">
              <c16:uniqueId val="{00000001-C63F-4099-A3A1-1877DFBFF706}"/>
            </c:ext>
          </c:extLst>
        </c:ser>
        <c:ser>
          <c:idx val="2"/>
          <c:order val="2"/>
          <c:tx>
            <c:strRef>
              <c:f>Sheet1!$D$1</c:f>
              <c:strCache>
                <c:ptCount val="1"/>
                <c:pt idx="0">
                  <c:v>Secondary school levels</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C63F-4099-A3A1-1877DFBFF70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Unbankable</c:v>
                </c:pt>
                <c:pt idx="1">
                  <c:v>Development</c:v>
                </c:pt>
                <c:pt idx="2">
                  <c:v>Bankable</c:v>
                </c:pt>
                <c:pt idx="3">
                  <c:v>Currently banked</c:v>
                </c:pt>
              </c:strCache>
            </c:strRef>
          </c:cat>
          <c:val>
            <c:numRef>
              <c:f>Sheet1!$D$2:$D$5</c:f>
              <c:numCache>
                <c:formatCode>0%</c:formatCode>
                <c:ptCount val="4"/>
                <c:pt idx="0">
                  <c:v>2.9942929658135801E-3</c:v>
                </c:pt>
                <c:pt idx="1">
                  <c:v>0.12956024038728392</c:v>
                </c:pt>
                <c:pt idx="2">
                  <c:v>0.30122276807360426</c:v>
                </c:pt>
                <c:pt idx="3">
                  <c:v>0.40670185085062543</c:v>
                </c:pt>
              </c:numCache>
            </c:numRef>
          </c:val>
          <c:extLst>
            <c:ext xmlns:c16="http://schemas.microsoft.com/office/drawing/2014/chart" uri="{C3380CC4-5D6E-409C-BE32-E72D297353CC}">
              <c16:uniqueId val="{00000003-C63F-4099-A3A1-1877DFBFF706}"/>
            </c:ext>
          </c:extLst>
        </c:ser>
        <c:ser>
          <c:idx val="3"/>
          <c:order val="3"/>
          <c:tx>
            <c:strRef>
              <c:f>Sheet1!$E$1</c:f>
              <c:strCache>
                <c:ptCount val="1"/>
                <c:pt idx="0">
                  <c:v>Tertiary</c:v>
                </c:pt>
              </c:strCache>
            </c:strRef>
          </c:tx>
          <c:spPr>
            <a:solidFill>
              <a:schemeClr val="accent2">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C63F-4099-A3A1-1877DFBFF706}"/>
                </c:ext>
              </c:extLst>
            </c:dLbl>
            <c:dLbl>
              <c:idx val="1"/>
              <c:delete val="1"/>
              <c:extLst>
                <c:ext xmlns:c15="http://schemas.microsoft.com/office/drawing/2012/chart" uri="{CE6537A1-D6FC-4f65-9D91-7224C49458BB}"/>
                <c:ext xmlns:c16="http://schemas.microsoft.com/office/drawing/2014/chart" uri="{C3380CC4-5D6E-409C-BE32-E72D297353CC}">
                  <c16:uniqueId val="{00000005-C63F-4099-A3A1-1877DFBFF706}"/>
                </c:ext>
              </c:extLst>
            </c:dLbl>
            <c:spPr>
              <a:solidFill>
                <a:schemeClr val="accent2">
                  <a:lumMod val="75000"/>
                </a:schemeClr>
              </a:solid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Unbankable</c:v>
                </c:pt>
                <c:pt idx="1">
                  <c:v>Development</c:v>
                </c:pt>
                <c:pt idx="2">
                  <c:v>Bankable</c:v>
                </c:pt>
                <c:pt idx="3">
                  <c:v>Currently banked</c:v>
                </c:pt>
              </c:strCache>
            </c:strRef>
          </c:cat>
          <c:val>
            <c:numRef>
              <c:f>Sheet1!$E$2:$E$5</c:f>
              <c:numCache>
                <c:formatCode>0%</c:formatCode>
                <c:ptCount val="4"/>
                <c:pt idx="0">
                  <c:v>0</c:v>
                </c:pt>
                <c:pt idx="1">
                  <c:v>7.3687317617467238E-4</c:v>
                </c:pt>
                <c:pt idx="2">
                  <c:v>2.211919327641898E-2</c:v>
                </c:pt>
                <c:pt idx="3">
                  <c:v>0.14019035002675409</c:v>
                </c:pt>
              </c:numCache>
            </c:numRef>
          </c:val>
          <c:extLst>
            <c:ext xmlns:c16="http://schemas.microsoft.com/office/drawing/2014/chart" uri="{C3380CC4-5D6E-409C-BE32-E72D297353CC}">
              <c16:uniqueId val="{00000006-C63F-4099-A3A1-1877DFBFF706}"/>
            </c:ext>
          </c:extLst>
        </c:ser>
        <c:dLbls>
          <c:dLblPos val="ctr"/>
          <c:showLegendKey val="0"/>
          <c:showVal val="1"/>
          <c:showCatName val="0"/>
          <c:showSerName val="0"/>
          <c:showPercent val="0"/>
          <c:showBubbleSize val="0"/>
        </c:dLbls>
        <c:gapWidth val="50"/>
        <c:overlap val="100"/>
        <c:axId val="457145976"/>
        <c:axId val="457146368"/>
      </c:barChart>
      <c:catAx>
        <c:axId val="457145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57146368"/>
        <c:crosses val="autoZero"/>
        <c:auto val="1"/>
        <c:lblAlgn val="ctr"/>
        <c:lblOffset val="100"/>
        <c:noMultiLvlLbl val="0"/>
      </c:catAx>
      <c:valAx>
        <c:axId val="457146368"/>
        <c:scaling>
          <c:orientation val="minMax"/>
        </c:scaling>
        <c:delete val="1"/>
        <c:axPos val="l"/>
        <c:numFmt formatCode="0%" sourceLinked="1"/>
        <c:majorTickMark val="none"/>
        <c:minorTickMark val="none"/>
        <c:tickLblPos val="nextTo"/>
        <c:crossAx val="457145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Unbankable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Use Informal services</c:v>
                </c:pt>
                <c:pt idx="1">
                  <c:v>Mobile money services</c:v>
                </c:pt>
              </c:strCache>
            </c:strRef>
          </c:cat>
          <c:val>
            <c:numRef>
              <c:f>Sheet1!$B$2:$B$3</c:f>
              <c:numCache>
                <c:formatCode>0%</c:formatCode>
                <c:ptCount val="2"/>
                <c:pt idx="0">
                  <c:v>0.21185672809570077</c:v>
                </c:pt>
                <c:pt idx="1">
                  <c:v>0.29888277102607708</c:v>
                </c:pt>
              </c:numCache>
            </c:numRef>
          </c:val>
          <c:extLst>
            <c:ext xmlns:c16="http://schemas.microsoft.com/office/drawing/2014/chart" uri="{C3380CC4-5D6E-409C-BE32-E72D297353CC}">
              <c16:uniqueId val="{00000000-BC9B-4E28-9773-20B76BBF6082}"/>
            </c:ext>
          </c:extLst>
        </c:ser>
        <c:ser>
          <c:idx val="1"/>
          <c:order val="1"/>
          <c:tx>
            <c:strRef>
              <c:f>Sheet1!$C$1</c:f>
              <c:strCache>
                <c:ptCount val="1"/>
                <c:pt idx="0">
                  <c:v>Development</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Use Informal services</c:v>
                </c:pt>
                <c:pt idx="1">
                  <c:v>Mobile money services</c:v>
                </c:pt>
              </c:strCache>
            </c:strRef>
          </c:cat>
          <c:val>
            <c:numRef>
              <c:f>Sheet1!$C$2:$C$3</c:f>
              <c:numCache>
                <c:formatCode>0%</c:formatCode>
                <c:ptCount val="2"/>
                <c:pt idx="0">
                  <c:v>0.31688558431423003</c:v>
                </c:pt>
                <c:pt idx="1">
                  <c:v>0.55990958729183027</c:v>
                </c:pt>
              </c:numCache>
            </c:numRef>
          </c:val>
          <c:extLst>
            <c:ext xmlns:c16="http://schemas.microsoft.com/office/drawing/2014/chart" uri="{C3380CC4-5D6E-409C-BE32-E72D297353CC}">
              <c16:uniqueId val="{00000001-BC9B-4E28-9773-20B76BBF6082}"/>
            </c:ext>
          </c:extLst>
        </c:ser>
        <c:ser>
          <c:idx val="2"/>
          <c:order val="2"/>
          <c:tx>
            <c:strRef>
              <c:f>Sheet1!$D$1</c:f>
              <c:strCache>
                <c:ptCount val="1"/>
                <c:pt idx="0">
                  <c:v>Bankable</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Use Informal services</c:v>
                </c:pt>
                <c:pt idx="1">
                  <c:v>Mobile money services</c:v>
                </c:pt>
              </c:strCache>
            </c:strRef>
          </c:cat>
          <c:val>
            <c:numRef>
              <c:f>Sheet1!$D$2:$D$3</c:f>
              <c:numCache>
                <c:formatCode>0%</c:formatCode>
                <c:ptCount val="2"/>
                <c:pt idx="0">
                  <c:v>0.29038860293846042</c:v>
                </c:pt>
                <c:pt idx="1">
                  <c:v>0.76063845906700733</c:v>
                </c:pt>
              </c:numCache>
            </c:numRef>
          </c:val>
          <c:extLst>
            <c:ext xmlns:c16="http://schemas.microsoft.com/office/drawing/2014/chart" uri="{C3380CC4-5D6E-409C-BE32-E72D297353CC}">
              <c16:uniqueId val="{00000002-BC9B-4E28-9773-20B76BBF6082}"/>
            </c:ext>
          </c:extLst>
        </c:ser>
        <c:ser>
          <c:idx val="3"/>
          <c:order val="3"/>
          <c:tx>
            <c:strRef>
              <c:f>Sheet1!$E$1</c:f>
              <c:strCache>
                <c:ptCount val="1"/>
                <c:pt idx="0">
                  <c:v>Currently banked</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Use Informal services</c:v>
                </c:pt>
                <c:pt idx="1">
                  <c:v>Mobile money services</c:v>
                </c:pt>
              </c:strCache>
            </c:strRef>
          </c:cat>
          <c:val>
            <c:numRef>
              <c:f>Sheet1!$E$2:$E$3</c:f>
              <c:numCache>
                <c:formatCode>0%</c:formatCode>
                <c:ptCount val="2"/>
                <c:pt idx="0">
                  <c:v>0.44561407876755621</c:v>
                </c:pt>
                <c:pt idx="1">
                  <c:v>0.94916036376974877</c:v>
                </c:pt>
              </c:numCache>
            </c:numRef>
          </c:val>
          <c:extLst>
            <c:ext xmlns:c16="http://schemas.microsoft.com/office/drawing/2014/chart" uri="{C3380CC4-5D6E-409C-BE32-E72D297353CC}">
              <c16:uniqueId val="{00000003-BC9B-4E28-9773-20B76BBF6082}"/>
            </c:ext>
          </c:extLst>
        </c:ser>
        <c:dLbls>
          <c:dLblPos val="outEnd"/>
          <c:showLegendKey val="0"/>
          <c:showVal val="1"/>
          <c:showCatName val="0"/>
          <c:showSerName val="0"/>
          <c:showPercent val="0"/>
          <c:showBubbleSize val="0"/>
        </c:dLbls>
        <c:gapWidth val="180"/>
        <c:overlap val="-27"/>
        <c:axId val="457148328"/>
        <c:axId val="457148720"/>
      </c:barChart>
      <c:catAx>
        <c:axId val="4571483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57148720"/>
        <c:crosses val="autoZero"/>
        <c:auto val="1"/>
        <c:lblAlgn val="ctr"/>
        <c:lblOffset val="100"/>
        <c:noMultiLvlLbl val="0"/>
      </c:catAx>
      <c:valAx>
        <c:axId val="457148720"/>
        <c:scaling>
          <c:orientation val="minMax"/>
          <c:max val="1"/>
        </c:scaling>
        <c:delete val="1"/>
        <c:axPos val="l"/>
        <c:numFmt formatCode="0%" sourceLinked="1"/>
        <c:majorTickMark val="out"/>
        <c:minorTickMark val="none"/>
        <c:tickLblPos val="nextTo"/>
        <c:crossAx val="457148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Unbankable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Bank</c:v>
                </c:pt>
                <c:pt idx="1">
                  <c:v>Mobile money agents</c:v>
                </c:pt>
              </c:strCache>
            </c:strRef>
          </c:cat>
          <c:val>
            <c:numRef>
              <c:f>Sheet1!$B$2:$B$3</c:f>
              <c:numCache>
                <c:formatCode>0%</c:formatCode>
                <c:ptCount val="2"/>
                <c:pt idx="0">
                  <c:v>4.2475198178957438E-2</c:v>
                </c:pt>
                <c:pt idx="1">
                  <c:v>0.76106416321443104</c:v>
                </c:pt>
              </c:numCache>
            </c:numRef>
          </c:val>
          <c:extLst>
            <c:ext xmlns:c16="http://schemas.microsoft.com/office/drawing/2014/chart" uri="{C3380CC4-5D6E-409C-BE32-E72D297353CC}">
              <c16:uniqueId val="{00000000-5513-4C81-8D52-8ED014405512}"/>
            </c:ext>
          </c:extLst>
        </c:ser>
        <c:ser>
          <c:idx val="1"/>
          <c:order val="1"/>
          <c:tx>
            <c:strRef>
              <c:f>Sheet1!$C$1</c:f>
              <c:strCache>
                <c:ptCount val="1"/>
                <c:pt idx="0">
                  <c:v>Development</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Bank</c:v>
                </c:pt>
                <c:pt idx="1">
                  <c:v>Mobile money agents</c:v>
                </c:pt>
              </c:strCache>
            </c:strRef>
          </c:cat>
          <c:val>
            <c:numRef>
              <c:f>Sheet1!$C$2:$C$3</c:f>
              <c:numCache>
                <c:formatCode>0%</c:formatCode>
                <c:ptCount val="2"/>
                <c:pt idx="0">
                  <c:v>3.0121226693928815E-2</c:v>
                </c:pt>
                <c:pt idx="1">
                  <c:v>0.77277022433756515</c:v>
                </c:pt>
              </c:numCache>
            </c:numRef>
          </c:val>
          <c:extLst>
            <c:ext xmlns:c16="http://schemas.microsoft.com/office/drawing/2014/chart" uri="{C3380CC4-5D6E-409C-BE32-E72D297353CC}">
              <c16:uniqueId val="{00000001-5513-4C81-8D52-8ED014405512}"/>
            </c:ext>
          </c:extLst>
        </c:ser>
        <c:ser>
          <c:idx val="2"/>
          <c:order val="2"/>
          <c:tx>
            <c:strRef>
              <c:f>Sheet1!$D$1</c:f>
              <c:strCache>
                <c:ptCount val="1"/>
                <c:pt idx="0">
                  <c:v>Bankable</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Bank</c:v>
                </c:pt>
                <c:pt idx="1">
                  <c:v>Mobile money agents</c:v>
                </c:pt>
              </c:strCache>
            </c:strRef>
          </c:cat>
          <c:val>
            <c:numRef>
              <c:f>Sheet1!$D$2:$D$3</c:f>
              <c:numCache>
                <c:formatCode>0%</c:formatCode>
                <c:ptCount val="2"/>
                <c:pt idx="0">
                  <c:v>9.7850077276723346E-2</c:v>
                </c:pt>
                <c:pt idx="1">
                  <c:v>0.86322705968362301</c:v>
                </c:pt>
              </c:numCache>
            </c:numRef>
          </c:val>
          <c:extLst>
            <c:ext xmlns:c16="http://schemas.microsoft.com/office/drawing/2014/chart" uri="{C3380CC4-5D6E-409C-BE32-E72D297353CC}">
              <c16:uniqueId val="{00000002-5513-4C81-8D52-8ED014405512}"/>
            </c:ext>
          </c:extLst>
        </c:ser>
        <c:ser>
          <c:idx val="3"/>
          <c:order val="3"/>
          <c:tx>
            <c:strRef>
              <c:f>Sheet1!$E$1</c:f>
              <c:strCache>
                <c:ptCount val="1"/>
                <c:pt idx="0">
                  <c:v>Currently banked</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Bank</c:v>
                </c:pt>
                <c:pt idx="1">
                  <c:v>Mobile money agents</c:v>
                </c:pt>
              </c:strCache>
            </c:strRef>
          </c:cat>
          <c:val>
            <c:numRef>
              <c:f>Sheet1!$E$2:$E$3</c:f>
              <c:numCache>
                <c:formatCode>0%</c:formatCode>
                <c:ptCount val="2"/>
                <c:pt idx="0">
                  <c:v>0.18059235032681198</c:v>
                </c:pt>
                <c:pt idx="1">
                  <c:v>0.87554146700372737</c:v>
                </c:pt>
              </c:numCache>
            </c:numRef>
          </c:val>
          <c:extLst>
            <c:ext xmlns:c16="http://schemas.microsoft.com/office/drawing/2014/chart" uri="{C3380CC4-5D6E-409C-BE32-E72D297353CC}">
              <c16:uniqueId val="{00000003-5513-4C81-8D52-8ED014405512}"/>
            </c:ext>
          </c:extLst>
        </c:ser>
        <c:dLbls>
          <c:dLblPos val="outEnd"/>
          <c:showLegendKey val="0"/>
          <c:showVal val="1"/>
          <c:showCatName val="0"/>
          <c:showSerName val="0"/>
          <c:showPercent val="0"/>
          <c:showBubbleSize val="0"/>
        </c:dLbls>
        <c:gapWidth val="180"/>
        <c:overlap val="-27"/>
        <c:axId val="466053312"/>
        <c:axId val="466053704"/>
      </c:barChart>
      <c:catAx>
        <c:axId val="466053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66053704"/>
        <c:crosses val="autoZero"/>
        <c:auto val="1"/>
        <c:lblAlgn val="ctr"/>
        <c:lblOffset val="100"/>
        <c:noMultiLvlLbl val="0"/>
      </c:catAx>
      <c:valAx>
        <c:axId val="466053704"/>
        <c:scaling>
          <c:orientation val="minMax"/>
          <c:max val="1"/>
        </c:scaling>
        <c:delete val="1"/>
        <c:axPos val="l"/>
        <c:numFmt formatCode="0%" sourceLinked="1"/>
        <c:majorTickMark val="out"/>
        <c:minorTickMark val="none"/>
        <c:tickLblPos val="nextTo"/>
        <c:crossAx val="466053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Unbankable</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Confident in dealing with banks regarding saving &amp; borrowing</c:v>
                </c:pt>
                <c:pt idx="1">
                  <c:v>Comfortable to go into banks</c:v>
                </c:pt>
              </c:strCache>
            </c:strRef>
          </c:cat>
          <c:val>
            <c:numRef>
              <c:f>Sheet1!$B$2:$B$3</c:f>
              <c:numCache>
                <c:formatCode>0%</c:formatCode>
                <c:ptCount val="2"/>
                <c:pt idx="0">
                  <c:v>0.4256176385539765</c:v>
                </c:pt>
                <c:pt idx="1">
                  <c:v>0.29487918411160841</c:v>
                </c:pt>
              </c:numCache>
            </c:numRef>
          </c:val>
          <c:extLst>
            <c:ext xmlns:c16="http://schemas.microsoft.com/office/drawing/2014/chart" uri="{C3380CC4-5D6E-409C-BE32-E72D297353CC}">
              <c16:uniqueId val="{00000000-3A92-4804-9C5F-B2D2C21385AB}"/>
            </c:ext>
          </c:extLst>
        </c:ser>
        <c:ser>
          <c:idx val="1"/>
          <c:order val="1"/>
          <c:tx>
            <c:strRef>
              <c:f>Sheet1!$C$1</c:f>
              <c:strCache>
                <c:ptCount val="1"/>
                <c:pt idx="0">
                  <c:v>Development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Confident in dealing with banks regarding saving &amp; borrowing</c:v>
                </c:pt>
                <c:pt idx="1">
                  <c:v>Comfortable to go into banks</c:v>
                </c:pt>
              </c:strCache>
            </c:strRef>
          </c:cat>
          <c:val>
            <c:numRef>
              <c:f>Sheet1!$C$2:$C$3</c:f>
              <c:numCache>
                <c:formatCode>0%</c:formatCode>
                <c:ptCount val="2"/>
                <c:pt idx="0">
                  <c:v>0.58904120604182397</c:v>
                </c:pt>
                <c:pt idx="1">
                  <c:v>0.45000766133589581</c:v>
                </c:pt>
              </c:numCache>
            </c:numRef>
          </c:val>
          <c:extLst>
            <c:ext xmlns:c16="http://schemas.microsoft.com/office/drawing/2014/chart" uri="{C3380CC4-5D6E-409C-BE32-E72D297353CC}">
              <c16:uniqueId val="{00000001-3A92-4804-9C5F-B2D2C21385AB}"/>
            </c:ext>
          </c:extLst>
        </c:ser>
        <c:ser>
          <c:idx val="2"/>
          <c:order val="2"/>
          <c:tx>
            <c:strRef>
              <c:f>Sheet1!$D$1</c:f>
              <c:strCache>
                <c:ptCount val="1"/>
                <c:pt idx="0">
                  <c:v>Bankable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Confident in dealing with banks regarding saving &amp; borrowing</c:v>
                </c:pt>
                <c:pt idx="1">
                  <c:v>Comfortable to go into banks</c:v>
                </c:pt>
              </c:strCache>
            </c:strRef>
          </c:cat>
          <c:val>
            <c:numRef>
              <c:f>Sheet1!$D$2:$D$3</c:f>
              <c:numCache>
                <c:formatCode>0%</c:formatCode>
                <c:ptCount val="2"/>
                <c:pt idx="0">
                  <c:v>0.77217350452465727</c:v>
                </c:pt>
                <c:pt idx="1">
                  <c:v>0.54738289647723382</c:v>
                </c:pt>
              </c:numCache>
            </c:numRef>
          </c:val>
          <c:extLst>
            <c:ext xmlns:c16="http://schemas.microsoft.com/office/drawing/2014/chart" uri="{C3380CC4-5D6E-409C-BE32-E72D297353CC}">
              <c16:uniqueId val="{00000002-3A92-4804-9C5F-B2D2C21385AB}"/>
            </c:ext>
          </c:extLst>
        </c:ser>
        <c:ser>
          <c:idx val="3"/>
          <c:order val="3"/>
          <c:tx>
            <c:strRef>
              <c:f>Sheet1!$E$1</c:f>
              <c:strCache>
                <c:ptCount val="1"/>
                <c:pt idx="0">
                  <c:v>Currently banked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1"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Confident in dealing with banks regarding saving &amp; borrowing</c:v>
                </c:pt>
                <c:pt idx="1">
                  <c:v>Comfortable to go into banks</c:v>
                </c:pt>
              </c:strCache>
            </c:strRef>
          </c:cat>
          <c:val>
            <c:numRef>
              <c:f>Sheet1!$E$2:$E$3</c:f>
              <c:numCache>
                <c:formatCode>0%</c:formatCode>
                <c:ptCount val="2"/>
                <c:pt idx="0">
                  <c:v>0.92124789739479784</c:v>
                </c:pt>
                <c:pt idx="1">
                  <c:v>0.81466016727261337</c:v>
                </c:pt>
              </c:numCache>
            </c:numRef>
          </c:val>
          <c:extLst>
            <c:ext xmlns:c16="http://schemas.microsoft.com/office/drawing/2014/chart" uri="{C3380CC4-5D6E-409C-BE32-E72D297353CC}">
              <c16:uniqueId val="{00000003-3A92-4804-9C5F-B2D2C21385AB}"/>
            </c:ext>
          </c:extLst>
        </c:ser>
        <c:dLbls>
          <c:showLegendKey val="0"/>
          <c:showVal val="0"/>
          <c:showCatName val="0"/>
          <c:showSerName val="0"/>
          <c:showPercent val="0"/>
          <c:showBubbleSize val="0"/>
        </c:dLbls>
        <c:gapWidth val="150"/>
        <c:axId val="466054488"/>
        <c:axId val="466054880"/>
      </c:barChart>
      <c:catAx>
        <c:axId val="466054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1"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66054880"/>
        <c:crosses val="autoZero"/>
        <c:auto val="1"/>
        <c:lblAlgn val="ctr"/>
        <c:lblOffset val="100"/>
        <c:noMultiLvlLbl val="0"/>
      </c:catAx>
      <c:valAx>
        <c:axId val="466054880"/>
        <c:scaling>
          <c:orientation val="minMax"/>
          <c:max val="1"/>
        </c:scaling>
        <c:delete val="1"/>
        <c:axPos val="l"/>
        <c:numFmt formatCode="0%" sourceLinked="1"/>
        <c:majorTickMark val="none"/>
        <c:minorTickMark val="none"/>
        <c:tickLblPos val="nextTo"/>
        <c:crossAx val="4660544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i="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Unbankable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Dar es Salaam</c:v>
                </c:pt>
                <c:pt idx="1">
                  <c:v>Other urban</c:v>
                </c:pt>
                <c:pt idx="2">
                  <c:v>Rural</c:v>
                </c:pt>
                <c:pt idx="3">
                  <c:v>Zanzibar</c:v>
                </c:pt>
              </c:strCache>
            </c:strRef>
          </c:cat>
          <c:val>
            <c:numRef>
              <c:f>Sheet1!$B$2:$B$5</c:f>
              <c:numCache>
                <c:formatCode>0%</c:formatCode>
                <c:ptCount val="4"/>
                <c:pt idx="0">
                  <c:v>1.7746554338239861E-2</c:v>
                </c:pt>
                <c:pt idx="1">
                  <c:v>0.11259063964487465</c:v>
                </c:pt>
                <c:pt idx="2">
                  <c:v>0.85227038995769899</c:v>
                </c:pt>
                <c:pt idx="3">
                  <c:v>1.7392416059186507E-2</c:v>
                </c:pt>
              </c:numCache>
            </c:numRef>
          </c:val>
          <c:extLst>
            <c:ext xmlns:c16="http://schemas.microsoft.com/office/drawing/2014/chart" uri="{C3380CC4-5D6E-409C-BE32-E72D297353CC}">
              <c16:uniqueId val="{00000000-C826-463C-93C1-18C778197B3A}"/>
            </c:ext>
          </c:extLst>
        </c:ser>
        <c:ser>
          <c:idx val="1"/>
          <c:order val="1"/>
          <c:tx>
            <c:strRef>
              <c:f>Sheet1!$C$1</c:f>
              <c:strCache>
                <c:ptCount val="1"/>
                <c:pt idx="0">
                  <c:v>Development</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Dar es Salaam</c:v>
                </c:pt>
                <c:pt idx="1">
                  <c:v>Other urban</c:v>
                </c:pt>
                <c:pt idx="2">
                  <c:v>Rural</c:v>
                </c:pt>
                <c:pt idx="3">
                  <c:v>Zanzibar</c:v>
                </c:pt>
              </c:strCache>
            </c:strRef>
          </c:cat>
          <c:val>
            <c:numRef>
              <c:f>Sheet1!$C$2:$C$5</c:f>
              <c:numCache>
                <c:formatCode>0%</c:formatCode>
                <c:ptCount val="4"/>
                <c:pt idx="0">
                  <c:v>1.1008313443825593E-2</c:v>
                </c:pt>
                <c:pt idx="1">
                  <c:v>0.1417782856050295</c:v>
                </c:pt>
                <c:pt idx="2">
                  <c:v>0.82999761783800419</c:v>
                </c:pt>
                <c:pt idx="3">
                  <c:v>1.7215783113140634E-2</c:v>
                </c:pt>
              </c:numCache>
            </c:numRef>
          </c:val>
          <c:extLst>
            <c:ext xmlns:c16="http://schemas.microsoft.com/office/drawing/2014/chart" uri="{C3380CC4-5D6E-409C-BE32-E72D297353CC}">
              <c16:uniqueId val="{00000001-C826-463C-93C1-18C778197B3A}"/>
            </c:ext>
          </c:extLst>
        </c:ser>
        <c:ser>
          <c:idx val="2"/>
          <c:order val="2"/>
          <c:tx>
            <c:strRef>
              <c:f>Sheet1!$D$1</c:f>
              <c:strCache>
                <c:ptCount val="1"/>
                <c:pt idx="0">
                  <c:v>Bankable</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Dar es Salaam</c:v>
                </c:pt>
                <c:pt idx="1">
                  <c:v>Other urban</c:v>
                </c:pt>
                <c:pt idx="2">
                  <c:v>Rural</c:v>
                </c:pt>
                <c:pt idx="3">
                  <c:v>Zanzibar</c:v>
                </c:pt>
              </c:strCache>
            </c:strRef>
          </c:cat>
          <c:val>
            <c:numRef>
              <c:f>Sheet1!$D$2:$D$5</c:f>
              <c:numCache>
                <c:formatCode>0%</c:formatCode>
                <c:ptCount val="4"/>
                <c:pt idx="0">
                  <c:v>0.24168866262796343</c:v>
                </c:pt>
                <c:pt idx="1">
                  <c:v>0.35579285948300954</c:v>
                </c:pt>
                <c:pt idx="2">
                  <c:v>0.34986763223245226</c:v>
                </c:pt>
                <c:pt idx="3">
                  <c:v>5.2650845656574734E-2</c:v>
                </c:pt>
              </c:numCache>
            </c:numRef>
          </c:val>
          <c:extLst>
            <c:ext xmlns:c16="http://schemas.microsoft.com/office/drawing/2014/chart" uri="{C3380CC4-5D6E-409C-BE32-E72D297353CC}">
              <c16:uniqueId val="{00000002-C826-463C-93C1-18C778197B3A}"/>
            </c:ext>
          </c:extLst>
        </c:ser>
        <c:ser>
          <c:idx val="3"/>
          <c:order val="3"/>
          <c:tx>
            <c:strRef>
              <c:f>Sheet1!$E$1</c:f>
              <c:strCache>
                <c:ptCount val="1"/>
                <c:pt idx="0">
                  <c:v>Currently banked</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Dar es Salaam</c:v>
                </c:pt>
                <c:pt idx="1">
                  <c:v>Other urban</c:v>
                </c:pt>
                <c:pt idx="2">
                  <c:v>Rural</c:v>
                </c:pt>
                <c:pt idx="3">
                  <c:v>Zanzibar</c:v>
                </c:pt>
              </c:strCache>
            </c:strRef>
          </c:cat>
          <c:val>
            <c:numRef>
              <c:f>Sheet1!$E$2:$E$5</c:f>
              <c:numCache>
                <c:formatCode>0%</c:formatCode>
                <c:ptCount val="4"/>
                <c:pt idx="0">
                  <c:v>0.26005869800661158</c:v>
                </c:pt>
                <c:pt idx="1">
                  <c:v>0.39047503145455925</c:v>
                </c:pt>
                <c:pt idx="2">
                  <c:v>0.32552131290536246</c:v>
                </c:pt>
                <c:pt idx="3">
                  <c:v>2.3944957633466702E-2</c:v>
                </c:pt>
              </c:numCache>
            </c:numRef>
          </c:val>
          <c:extLst>
            <c:ext xmlns:c16="http://schemas.microsoft.com/office/drawing/2014/chart" uri="{C3380CC4-5D6E-409C-BE32-E72D297353CC}">
              <c16:uniqueId val="{00000003-C826-463C-93C1-18C778197B3A}"/>
            </c:ext>
          </c:extLst>
        </c:ser>
        <c:dLbls>
          <c:dLblPos val="outEnd"/>
          <c:showLegendKey val="0"/>
          <c:showVal val="1"/>
          <c:showCatName val="0"/>
          <c:showSerName val="0"/>
          <c:showPercent val="0"/>
          <c:showBubbleSize val="0"/>
        </c:dLbls>
        <c:gapWidth val="80"/>
        <c:overlap val="-27"/>
        <c:axId val="461949192"/>
        <c:axId val="461949584"/>
      </c:barChart>
      <c:catAx>
        <c:axId val="461949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461949584"/>
        <c:crosses val="autoZero"/>
        <c:auto val="1"/>
        <c:lblAlgn val="ctr"/>
        <c:lblOffset val="100"/>
        <c:noMultiLvlLbl val="0"/>
      </c:catAx>
      <c:valAx>
        <c:axId val="461949584"/>
        <c:scaling>
          <c:orientation val="minMax"/>
        </c:scaling>
        <c:delete val="1"/>
        <c:axPos val="l"/>
        <c:numFmt formatCode="0%" sourceLinked="1"/>
        <c:majorTickMark val="none"/>
        <c:minorTickMark val="none"/>
        <c:tickLblPos val="nextTo"/>
        <c:crossAx val="461949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6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Unbankable</c:v>
                </c:pt>
              </c:strCache>
            </c:strRef>
          </c:tx>
          <c:spPr>
            <a:solidFill>
              <a:srgbClr val="FF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Save </c:v>
                </c:pt>
                <c:pt idx="1">
                  <c:v>Borrow</c:v>
                </c:pt>
                <c:pt idx="2">
                  <c:v>Sent money</c:v>
                </c:pt>
                <c:pt idx="3">
                  <c:v>Received money</c:v>
                </c:pt>
              </c:strCache>
            </c:strRef>
          </c:cat>
          <c:val>
            <c:numRef>
              <c:f>Sheet1!$B$2:$B$5</c:f>
              <c:numCache>
                <c:formatCode>0%</c:formatCode>
                <c:ptCount val="4"/>
                <c:pt idx="0">
                  <c:v>0.27840125337123761</c:v>
                </c:pt>
                <c:pt idx="1">
                  <c:v>0.32672857043099868</c:v>
                </c:pt>
                <c:pt idx="2">
                  <c:v>0.11131704279534585</c:v>
                </c:pt>
                <c:pt idx="3">
                  <c:v>0.78473482678724349</c:v>
                </c:pt>
              </c:numCache>
            </c:numRef>
          </c:val>
          <c:extLst>
            <c:ext xmlns:c16="http://schemas.microsoft.com/office/drawing/2014/chart" uri="{C3380CC4-5D6E-409C-BE32-E72D297353CC}">
              <c16:uniqueId val="{00000000-BE38-4E07-94BD-739F51658A7D}"/>
            </c:ext>
          </c:extLst>
        </c:ser>
        <c:ser>
          <c:idx val="1"/>
          <c:order val="1"/>
          <c:tx>
            <c:strRef>
              <c:f>Sheet1!$C$1</c:f>
              <c:strCache>
                <c:ptCount val="1"/>
                <c:pt idx="0">
                  <c:v>Development</c:v>
                </c:pt>
              </c:strCache>
            </c:strRef>
          </c:tx>
          <c:spPr>
            <a:solidFill>
              <a:srgbClr val="FFC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Save </c:v>
                </c:pt>
                <c:pt idx="1">
                  <c:v>Borrow</c:v>
                </c:pt>
                <c:pt idx="2">
                  <c:v>Sent money</c:v>
                </c:pt>
                <c:pt idx="3">
                  <c:v>Received money</c:v>
                </c:pt>
              </c:strCache>
            </c:strRef>
          </c:cat>
          <c:val>
            <c:numRef>
              <c:f>Sheet1!$C$2:$C$5</c:f>
              <c:numCache>
                <c:formatCode>0%</c:formatCode>
                <c:ptCount val="4"/>
                <c:pt idx="0">
                  <c:v>0.40315043959985936</c:v>
                </c:pt>
                <c:pt idx="1">
                  <c:v>0.48586042228260706</c:v>
                </c:pt>
                <c:pt idx="2">
                  <c:v>0.24955285602014105</c:v>
                </c:pt>
                <c:pt idx="3">
                  <c:v>0.61350901396474067</c:v>
                </c:pt>
              </c:numCache>
            </c:numRef>
          </c:val>
          <c:extLst>
            <c:ext xmlns:c16="http://schemas.microsoft.com/office/drawing/2014/chart" uri="{C3380CC4-5D6E-409C-BE32-E72D297353CC}">
              <c16:uniqueId val="{00000001-BE38-4E07-94BD-739F51658A7D}"/>
            </c:ext>
          </c:extLst>
        </c:ser>
        <c:ser>
          <c:idx val="2"/>
          <c:order val="2"/>
          <c:tx>
            <c:strRef>
              <c:f>Sheet1!$D$1</c:f>
              <c:strCache>
                <c:ptCount val="1"/>
                <c:pt idx="0">
                  <c:v>Bankable</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Save </c:v>
                </c:pt>
                <c:pt idx="1">
                  <c:v>Borrow</c:v>
                </c:pt>
                <c:pt idx="2">
                  <c:v>Sent money</c:v>
                </c:pt>
                <c:pt idx="3">
                  <c:v>Received money</c:v>
                </c:pt>
              </c:strCache>
            </c:strRef>
          </c:cat>
          <c:val>
            <c:numRef>
              <c:f>Sheet1!$D$2:$D$5</c:f>
              <c:numCache>
                <c:formatCode>0%</c:formatCode>
                <c:ptCount val="4"/>
                <c:pt idx="0">
                  <c:v>0.43579277505229053</c:v>
                </c:pt>
                <c:pt idx="1">
                  <c:v>0.40345761886978321</c:v>
                </c:pt>
                <c:pt idx="2">
                  <c:v>0.43836173044980314</c:v>
                </c:pt>
                <c:pt idx="3">
                  <c:v>0.53345484320989311</c:v>
                </c:pt>
              </c:numCache>
            </c:numRef>
          </c:val>
          <c:extLst>
            <c:ext xmlns:c16="http://schemas.microsoft.com/office/drawing/2014/chart" uri="{C3380CC4-5D6E-409C-BE32-E72D297353CC}">
              <c16:uniqueId val="{00000002-BE38-4E07-94BD-739F51658A7D}"/>
            </c:ext>
          </c:extLst>
        </c:ser>
        <c:ser>
          <c:idx val="3"/>
          <c:order val="3"/>
          <c:tx>
            <c:strRef>
              <c:f>Sheet1!$E$1</c:f>
              <c:strCache>
                <c:ptCount val="1"/>
                <c:pt idx="0">
                  <c:v>Currently banked</c:v>
                </c:pt>
              </c:strCache>
            </c:strRef>
          </c:tx>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Save </c:v>
                </c:pt>
                <c:pt idx="1">
                  <c:v>Borrow</c:v>
                </c:pt>
                <c:pt idx="2">
                  <c:v>Sent money</c:v>
                </c:pt>
                <c:pt idx="3">
                  <c:v>Received money</c:v>
                </c:pt>
              </c:strCache>
            </c:strRef>
          </c:cat>
          <c:val>
            <c:numRef>
              <c:f>Sheet1!$E$2:$E$5</c:f>
              <c:numCache>
                <c:formatCode>0%</c:formatCode>
                <c:ptCount val="4"/>
                <c:pt idx="0">
                  <c:v>0.7173008875959358</c:v>
                </c:pt>
                <c:pt idx="1">
                  <c:v>0.6032896468031822</c:v>
                </c:pt>
                <c:pt idx="2">
                  <c:v>0.69148189747335376</c:v>
                </c:pt>
                <c:pt idx="3">
                  <c:v>0.36358945642088464</c:v>
                </c:pt>
              </c:numCache>
            </c:numRef>
          </c:val>
          <c:extLst>
            <c:ext xmlns:c16="http://schemas.microsoft.com/office/drawing/2014/chart" uri="{C3380CC4-5D6E-409C-BE32-E72D297353CC}">
              <c16:uniqueId val="{00000003-BE38-4E07-94BD-739F51658A7D}"/>
            </c:ext>
          </c:extLst>
        </c:ser>
        <c:dLbls>
          <c:dLblPos val="outEnd"/>
          <c:showLegendKey val="0"/>
          <c:showVal val="1"/>
          <c:showCatName val="0"/>
          <c:showSerName val="0"/>
          <c:showPercent val="0"/>
          <c:showBubbleSize val="0"/>
        </c:dLbls>
        <c:gapWidth val="180"/>
        <c:overlap val="-27"/>
        <c:axId val="461950368"/>
        <c:axId val="576744872"/>
      </c:barChart>
      <c:catAx>
        <c:axId val="46195036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576744872"/>
        <c:crosses val="autoZero"/>
        <c:auto val="1"/>
        <c:lblAlgn val="ctr"/>
        <c:lblOffset val="100"/>
        <c:noMultiLvlLbl val="0"/>
      </c:catAx>
      <c:valAx>
        <c:axId val="576744872"/>
        <c:scaling>
          <c:orientation val="minMax"/>
          <c:max val="1"/>
        </c:scaling>
        <c:delete val="1"/>
        <c:axPos val="l"/>
        <c:numFmt formatCode="0%" sourceLinked="1"/>
        <c:majorTickMark val="out"/>
        <c:minorTickMark val="none"/>
        <c:tickLblPos val="nextTo"/>
        <c:crossAx val="461950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sz="1400" b="1">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0.51076</cdr:x>
      <cdr:y>0</cdr:y>
    </cdr:from>
    <cdr:to>
      <cdr:x>0.73091</cdr:x>
      <cdr:y>0.90639</cdr:y>
    </cdr:to>
    <cdr:sp macro="" textlink="">
      <cdr:nvSpPr>
        <cdr:cNvPr id="2" name="Rectangle 1"/>
        <cdr:cNvSpPr/>
      </cdr:nvSpPr>
      <cdr:spPr>
        <a:xfrm xmlns:a="http://schemas.openxmlformats.org/drawingml/2006/main">
          <a:off x="4050117" y="0"/>
          <a:ext cx="1745673" cy="4000245"/>
        </a:xfrm>
        <a:prstGeom xmlns:a="http://schemas.openxmlformats.org/drawingml/2006/main" prst="rect">
          <a:avLst/>
        </a:prstGeom>
        <a:noFill xmlns:a="http://schemas.openxmlformats.org/drawingml/2006/main"/>
        <a:ln xmlns:a="http://schemas.openxmlformats.org/drawingml/2006/main" w="38100">
          <a:solidFill>
            <a:srgbClr val="FF0000"/>
          </a:solidFill>
          <a:prstDash val="dashDot"/>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algn="l" defTabSz="457200" rtl="0" fontAlgn="base">
            <a:spcBef>
              <a:spcPct val="0"/>
            </a:spcBef>
            <a:spcAft>
              <a:spcPct val="0"/>
            </a:spcAft>
            <a:defRPr sz="2400" kern="1200">
              <a:solidFill>
                <a:schemeClr val="lt1"/>
              </a:solidFill>
              <a:latin typeface="+mn-lt"/>
              <a:ea typeface="+mn-ea"/>
              <a:cs typeface="+mn-cs"/>
            </a:defRPr>
          </a:lvl1pPr>
          <a:lvl2pPr marL="457200" algn="l" defTabSz="457200" rtl="0" fontAlgn="base">
            <a:spcBef>
              <a:spcPct val="0"/>
            </a:spcBef>
            <a:spcAft>
              <a:spcPct val="0"/>
            </a:spcAft>
            <a:defRPr sz="2400" kern="1200">
              <a:solidFill>
                <a:schemeClr val="lt1"/>
              </a:solidFill>
              <a:latin typeface="+mn-lt"/>
              <a:ea typeface="+mn-ea"/>
              <a:cs typeface="+mn-cs"/>
            </a:defRPr>
          </a:lvl2pPr>
          <a:lvl3pPr marL="914400" algn="l" defTabSz="457200" rtl="0" fontAlgn="base">
            <a:spcBef>
              <a:spcPct val="0"/>
            </a:spcBef>
            <a:spcAft>
              <a:spcPct val="0"/>
            </a:spcAft>
            <a:defRPr sz="2400" kern="1200">
              <a:solidFill>
                <a:schemeClr val="lt1"/>
              </a:solidFill>
              <a:latin typeface="+mn-lt"/>
              <a:ea typeface="+mn-ea"/>
              <a:cs typeface="+mn-cs"/>
            </a:defRPr>
          </a:lvl3pPr>
          <a:lvl4pPr marL="1371600" algn="l" defTabSz="457200" rtl="0" fontAlgn="base">
            <a:spcBef>
              <a:spcPct val="0"/>
            </a:spcBef>
            <a:spcAft>
              <a:spcPct val="0"/>
            </a:spcAft>
            <a:defRPr sz="2400" kern="1200">
              <a:solidFill>
                <a:schemeClr val="lt1"/>
              </a:solidFill>
              <a:latin typeface="+mn-lt"/>
              <a:ea typeface="+mn-ea"/>
              <a:cs typeface="+mn-cs"/>
            </a:defRPr>
          </a:lvl4pPr>
          <a:lvl5pPr marL="1828800" algn="l" defTabSz="457200"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F10C0-FDC0-4CA0-9998-4C679E511334}" type="datetimeFigureOut">
              <a:rPr lang="en-US" smtClean="0"/>
              <a:t>11/7/2017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B56DE-868D-4B69-9F1F-6C0D26EA6789}" type="slidenum">
              <a:rPr lang="en-US" smtClean="0"/>
              <a:t>‹#›</a:t>
            </a:fld>
            <a:endParaRPr lang="en-US"/>
          </a:p>
        </p:txBody>
      </p:sp>
    </p:spTree>
    <p:extLst>
      <p:ext uri="{BB962C8B-B14F-4D97-AF65-F5344CB8AC3E}">
        <p14:creationId xmlns:p14="http://schemas.microsoft.com/office/powerpoint/2010/main" val="1045866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try and identify</a:t>
            </a:r>
            <a:r>
              <a:rPr lang="en-US" baseline="0" dirty="0" smtClean="0"/>
              <a:t> opportunities for banking – the unbanked is segmented to identify individuals amongst the banked who “LOOKS LIKE” the banked</a:t>
            </a:r>
          </a:p>
          <a:p>
            <a:endParaRPr lang="en-US" baseline="0" dirty="0" smtClean="0"/>
          </a:p>
          <a:p>
            <a:pPr marL="0" indent="0">
              <a:buFont typeface="Arial" panose="020B0604020202020204" pitchFamily="34" charset="0"/>
              <a:buNone/>
            </a:pPr>
            <a:r>
              <a:rPr lang="en-US" baseline="0" dirty="0" smtClean="0"/>
              <a:t>MAIN DRIVERS OF THIS SEGMENTATION were found to be:</a:t>
            </a:r>
          </a:p>
          <a:p>
            <a:pPr marL="0" indent="0">
              <a:buFont typeface="Arial" panose="020B0604020202020204" pitchFamily="34" charset="0"/>
              <a:buNone/>
            </a:pPr>
            <a:r>
              <a:rPr lang="en-US" baseline="0" dirty="0" smtClean="0"/>
              <a:t>	- connectivity</a:t>
            </a:r>
          </a:p>
          <a:p>
            <a:pPr marL="0" indent="0">
              <a:buFont typeface="Arial" panose="020B0604020202020204" pitchFamily="34" charset="0"/>
              <a:buNone/>
            </a:pPr>
            <a:r>
              <a:rPr lang="en-US" baseline="0" dirty="0" smtClean="0"/>
              <a:t>	- education levels achieved </a:t>
            </a:r>
          </a:p>
          <a:p>
            <a:pPr marL="0" indent="0">
              <a:buFont typeface="Arial" panose="020B0604020202020204" pitchFamily="34" charset="0"/>
              <a:buNone/>
            </a:pPr>
            <a:r>
              <a:rPr lang="en-US" baseline="0" dirty="0" smtClean="0"/>
              <a:t>	- numeracy levels</a:t>
            </a:r>
          </a:p>
          <a:p>
            <a:pPr marL="0" indent="0">
              <a:buFont typeface="Arial" panose="020B0604020202020204" pitchFamily="34" charset="0"/>
              <a:buNone/>
            </a:pPr>
            <a:r>
              <a:rPr lang="en-US" baseline="0" dirty="0" smtClean="0"/>
              <a:t>	- wealth  - asset base  &amp; PPI</a:t>
            </a:r>
            <a:br>
              <a:rPr lang="en-US" baseline="0" dirty="0" smtClean="0"/>
            </a:br>
            <a:endParaRPr lang="en-US" baseline="0" dirty="0" smtClean="0"/>
          </a:p>
          <a:p>
            <a:r>
              <a:rPr lang="en-US" baseline="0" dirty="0" smtClean="0"/>
              <a:t>With this approach the unbanked is segmented into 3 segments :</a:t>
            </a:r>
          </a:p>
          <a:p>
            <a:pPr marL="342900" indent="-342900">
              <a:buFontTx/>
              <a:buChar char="-"/>
            </a:pPr>
            <a:r>
              <a:rPr lang="en-US" baseline="0" dirty="0" smtClean="0"/>
              <a:t>Bankable segment – with current products on offer these individual should be bankable</a:t>
            </a:r>
          </a:p>
          <a:p>
            <a:pPr marL="342900" indent="-342900">
              <a:buFontTx/>
              <a:buChar char="-"/>
            </a:pPr>
            <a:r>
              <a:rPr lang="en-US" baseline="0" dirty="0" smtClean="0"/>
              <a:t>Development segment – adults in this segment lacks some of the characteristics that would make them bankable – some changes are needed (either on the supply or the demand side)</a:t>
            </a:r>
          </a:p>
          <a:p>
            <a:pPr marL="342900" indent="-342900">
              <a:buFontTx/>
              <a:buChar char="-"/>
            </a:pPr>
            <a:r>
              <a:rPr lang="en-US" baseline="0" dirty="0" smtClean="0"/>
              <a:t>Unbankable segment – adults in this segment are so significantly different from the current bank adults that they will most likely not be banked in the short term and no changes in the market</a:t>
            </a:r>
          </a:p>
          <a:p>
            <a:pPr marL="342900" indent="-342900">
              <a:buFontTx/>
              <a:buChar char="-"/>
            </a:pPr>
            <a:endParaRPr lang="en-US" baseline="0" dirty="0"/>
          </a:p>
        </p:txBody>
      </p:sp>
    </p:spTree>
    <p:extLst>
      <p:ext uri="{BB962C8B-B14F-4D97-AF65-F5344CB8AC3E}">
        <p14:creationId xmlns:p14="http://schemas.microsoft.com/office/powerpoint/2010/main" val="66328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Although</a:t>
            </a:r>
            <a:r>
              <a:rPr lang="en-US" baseline="0" dirty="0" smtClean="0"/>
              <a:t> the b</a:t>
            </a:r>
            <a:r>
              <a:rPr lang="en-US" dirty="0" smtClean="0"/>
              <a:t>anked population is significantly more likely to</a:t>
            </a:r>
            <a:r>
              <a:rPr lang="en-US" baseline="0" dirty="0" smtClean="0"/>
              <a:t> be in the age group 25 to 34 years; the bankable segment is skewed towards the youth 16 to  24 years</a:t>
            </a:r>
            <a:endParaRPr lang="en-US" dirty="0"/>
          </a:p>
        </p:txBody>
      </p:sp>
    </p:spTree>
    <p:extLst>
      <p:ext uri="{BB962C8B-B14F-4D97-AF65-F5344CB8AC3E}">
        <p14:creationId xmlns:p14="http://schemas.microsoft.com/office/powerpoint/2010/main" val="450300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the currently banked the bankable segment is skewed towards adults who</a:t>
            </a:r>
            <a:r>
              <a:rPr lang="en-US" baseline="0" dirty="0" smtClean="0"/>
              <a:t> have achieved higher levels of education</a:t>
            </a:r>
            <a:endParaRPr lang="en-US" dirty="0"/>
          </a:p>
        </p:txBody>
      </p:sp>
    </p:spTree>
    <p:extLst>
      <p:ext uri="{BB962C8B-B14F-4D97-AF65-F5344CB8AC3E}">
        <p14:creationId xmlns:p14="http://schemas.microsoft.com/office/powerpoint/2010/main" val="95559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smtClean="0"/>
              <a:t>The</a:t>
            </a:r>
            <a:r>
              <a:rPr lang="en-US" baseline="0" dirty="0" smtClean="0"/>
              <a:t> bankable segment is more likely than other unbanked adults to use mobile money services</a:t>
            </a:r>
            <a:endParaRPr lang="en-US" dirty="0"/>
          </a:p>
        </p:txBody>
      </p:sp>
    </p:spTree>
    <p:extLst>
      <p:ext uri="{BB962C8B-B14F-4D97-AF65-F5344CB8AC3E}">
        <p14:creationId xmlns:p14="http://schemas.microsoft.com/office/powerpoint/2010/main" val="33746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defTabSz="457200" eaLnBrk="1" fontAlgn="auto" latinLnBrk="0" hangingPunct="1">
              <a:lnSpc>
                <a:spcPct val="117999"/>
              </a:lnSpc>
              <a:spcBef>
                <a:spcPts val="0"/>
              </a:spcBef>
              <a:spcAft>
                <a:spcPts val="0"/>
              </a:spcAft>
              <a:buClrTx/>
              <a:buSzTx/>
              <a:buFont typeface="Arial" panose="020B0604020202020204" pitchFamily="34" charset="0"/>
              <a:buChar char="•"/>
              <a:tabLst/>
              <a:defRPr/>
            </a:pPr>
            <a:r>
              <a:rPr lang="en-US" dirty="0" smtClean="0"/>
              <a:t>Like the banked population the bankable segment is closer to bank service points and mobile money agents  than other unbanked</a:t>
            </a:r>
            <a:r>
              <a:rPr lang="en-US" baseline="0" dirty="0" smtClean="0"/>
              <a:t> adults </a:t>
            </a:r>
            <a:r>
              <a:rPr lang="en-US" sz="2200" b="0" i="0" u="none" strike="noStrike" dirty="0" smtClean="0">
                <a:effectLst/>
                <a:latin typeface="Helvetica Neue"/>
                <a:ea typeface="Helvetica Neue"/>
                <a:cs typeface="Helvetica Neue"/>
                <a:sym typeface="Helvetica Neue"/>
              </a:rPr>
              <a:t> </a:t>
            </a:r>
            <a:endParaRPr lang="en-US" dirty="0"/>
          </a:p>
        </p:txBody>
      </p:sp>
    </p:spTree>
    <p:extLst>
      <p:ext uri="{BB962C8B-B14F-4D97-AF65-F5344CB8AC3E}">
        <p14:creationId xmlns:p14="http://schemas.microsoft.com/office/powerpoint/2010/main" val="222763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Like the Banked population the bankable</a:t>
            </a:r>
            <a:r>
              <a:rPr lang="en-US" baseline="0" dirty="0" smtClean="0"/>
              <a:t> segment </a:t>
            </a:r>
            <a:r>
              <a:rPr lang="en-US" dirty="0" smtClean="0"/>
              <a:t>is significantly skewed towards </a:t>
            </a:r>
            <a:r>
              <a:rPr lang="en-US" baseline="0" dirty="0" smtClean="0"/>
              <a:t>those who have confidence in dealing with banks regarding saving and borrowing and are comfortable to go into banks</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46005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Like</a:t>
            </a:r>
            <a:r>
              <a:rPr lang="en-US" baseline="0" dirty="0" smtClean="0"/>
              <a:t> t</a:t>
            </a:r>
            <a:r>
              <a:rPr lang="en-US" dirty="0" smtClean="0"/>
              <a:t>he banked population, the bankable segment is significantly urban skewed</a:t>
            </a:r>
          </a:p>
        </p:txBody>
      </p:sp>
    </p:spTree>
    <p:extLst>
      <p:ext uri="{BB962C8B-B14F-4D97-AF65-F5344CB8AC3E}">
        <p14:creationId xmlns:p14="http://schemas.microsoft.com/office/powerpoint/2010/main" val="1834716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US" dirty="0" smtClean="0"/>
              <a:t>Adults</a:t>
            </a:r>
            <a:r>
              <a:rPr lang="en-US" baseline="0" dirty="0" smtClean="0"/>
              <a:t> in the bankable segment are more likely than other unbanked adults to SAVE and to have SENT money to someone during the 12 months prior to FS</a:t>
            </a:r>
            <a:endParaRPr lang="en-US" dirty="0"/>
          </a:p>
        </p:txBody>
      </p:sp>
    </p:spTree>
    <p:extLst>
      <p:ext uri="{BB962C8B-B14F-4D97-AF65-F5344CB8AC3E}">
        <p14:creationId xmlns:p14="http://schemas.microsoft.com/office/powerpoint/2010/main" val="340734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111C8B1-F75C-4D04-9D9A-9F55874C21D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1843122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11C8B1-F75C-4D04-9D9A-9F55874C21D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2067282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11C8B1-F75C-4D04-9D9A-9F55874C21D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107304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195511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129606" y="446485"/>
            <a:ext cx="6875859" cy="4161234"/>
          </a:xfrm>
          <a:prstGeom prst="rect">
            <a:avLst/>
          </a:prstGeom>
        </p:spPr>
        <p:txBody>
          <a:bodyPr lIns="91439" tIns="45719" rIns="91439" bIns="45719" anchor="t">
            <a:noAutofit/>
          </a:bodyPr>
          <a:lstStyle/>
          <a:p>
            <a:endParaRPr dirty="0"/>
          </a:p>
        </p:txBody>
      </p:sp>
      <p:sp>
        <p:nvSpPr>
          <p:cNvPr id="21" name="Shape 21"/>
          <p:cNvSpPr>
            <a:spLocks noGrp="1"/>
          </p:cNvSpPr>
          <p:nvPr>
            <p:ph type="title"/>
          </p:nvPr>
        </p:nvSpPr>
        <p:spPr>
          <a:xfrm>
            <a:off x="892969" y="4723805"/>
            <a:ext cx="7358063" cy="1000125"/>
          </a:xfrm>
          <a:prstGeom prst="rect">
            <a:avLst/>
          </a:prstGeom>
        </p:spPr>
        <p:txBody>
          <a:bodyPr anchor="b"/>
          <a:lstStyle/>
          <a:p>
            <a:r>
              <a:t>Title Text</a:t>
            </a:r>
          </a:p>
        </p:txBody>
      </p:sp>
      <p:sp>
        <p:nvSpPr>
          <p:cNvPr id="22" name="Shape 22"/>
          <p:cNvSpPr>
            <a:spLocks noGrp="1"/>
          </p:cNvSpPr>
          <p:nvPr>
            <p:ph type="body" sz="quarter" idx="1"/>
          </p:nvPr>
        </p:nvSpPr>
        <p:spPr>
          <a:xfrm>
            <a:off x="892969" y="5759649"/>
            <a:ext cx="7358063" cy="794742"/>
          </a:xfrm>
          <a:prstGeom prst="rect">
            <a:avLst/>
          </a:prstGeom>
        </p:spPr>
        <p:txBody>
          <a:bodyPr anchor="t"/>
          <a:lstStyle>
            <a:lvl1pPr marL="0" indent="0" algn="ctr">
              <a:spcBef>
                <a:spcPts val="0"/>
              </a:spcBef>
              <a:buSzTx/>
              <a:buNone/>
              <a:defRPr sz="2250"/>
            </a:lvl1pPr>
            <a:lvl2pPr marL="0" indent="160729" algn="ctr">
              <a:spcBef>
                <a:spcPts val="0"/>
              </a:spcBef>
              <a:buSzTx/>
              <a:buNone/>
              <a:defRPr sz="2250"/>
            </a:lvl2pPr>
            <a:lvl3pPr marL="0" indent="321457" algn="ctr">
              <a:spcBef>
                <a:spcPts val="0"/>
              </a:spcBef>
              <a:buSzTx/>
              <a:buNone/>
              <a:defRPr sz="2250"/>
            </a:lvl3pPr>
            <a:lvl4pPr marL="0" indent="482186" algn="ctr">
              <a:spcBef>
                <a:spcPts val="0"/>
              </a:spcBef>
              <a:buSzTx/>
              <a:buNone/>
              <a:defRPr sz="2250"/>
            </a:lvl4pPr>
            <a:lvl5pPr marL="0" indent="642915"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4437983" y="6500812"/>
            <a:ext cx="259104" cy="267891"/>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44018018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892969" y="2268141"/>
            <a:ext cx="7358063"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85129889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111C8B1-F75C-4D04-9D9A-9F55874C21D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1789493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11C8B1-F75C-4D04-9D9A-9F55874C21D9}" type="datetimeFigureOut">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1795435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111C8B1-F75C-4D04-9D9A-9F55874C21D9}"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3693878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111C8B1-F75C-4D04-9D9A-9F55874C21D9}" type="datetimeFigureOut">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426972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111C8B1-F75C-4D04-9D9A-9F55874C21D9}" type="datetimeFigureOut">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183134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11C8B1-F75C-4D04-9D9A-9F55874C21D9}" type="datetimeFigureOut">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1130072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1C8B1-F75C-4D04-9D9A-9F55874C21D9}"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911977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11C8B1-F75C-4D04-9D9A-9F55874C21D9}" type="datetimeFigureOut">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3977AB-B88B-49A4-95CA-EA88EA02995E}" type="slidenum">
              <a:rPr lang="en-US" smtClean="0"/>
              <a:t>‹#›</a:t>
            </a:fld>
            <a:endParaRPr lang="en-US"/>
          </a:p>
        </p:txBody>
      </p:sp>
    </p:spTree>
    <p:extLst>
      <p:ext uri="{BB962C8B-B14F-4D97-AF65-F5344CB8AC3E}">
        <p14:creationId xmlns:p14="http://schemas.microsoft.com/office/powerpoint/2010/main" val="33786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1C8B1-F75C-4D04-9D9A-9F55874C21D9}" type="datetimeFigureOut">
              <a:rPr lang="en-US" smtClean="0"/>
              <a:t>11/7/2017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3977AB-B88B-49A4-95CA-EA88EA02995E}" type="slidenum">
              <a:rPr lang="en-US" smtClean="0"/>
              <a:t>‹#›</a:t>
            </a:fld>
            <a:endParaRPr lang="en-US"/>
          </a:p>
        </p:txBody>
      </p:sp>
    </p:spTree>
    <p:extLst>
      <p:ext uri="{BB962C8B-B14F-4D97-AF65-F5344CB8AC3E}">
        <p14:creationId xmlns:p14="http://schemas.microsoft.com/office/powerpoint/2010/main" val="2699111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chart" Target="../charts/chart2.xml"/><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asted-image.pdf"/>
          <p:cNvPicPr>
            <a:picLocks noChangeAspect="1"/>
          </p:cNvPicPr>
          <p:nvPr/>
        </p:nvPicPr>
        <p:blipFill>
          <a:blip r:embed="rId2">
            <a:extLst/>
          </a:blip>
          <a:srcRect t="59034"/>
          <a:stretch>
            <a:fillRect/>
          </a:stretch>
        </p:blipFill>
        <p:spPr>
          <a:xfrm>
            <a:off x="-19706" y="4524461"/>
            <a:ext cx="9183412" cy="2351274"/>
          </a:xfrm>
          <a:prstGeom prst="rect">
            <a:avLst/>
          </a:prstGeom>
          <a:ln w="12700">
            <a:miter lim="400000"/>
          </a:ln>
        </p:spPr>
      </p:pic>
      <p:pic>
        <p:nvPicPr>
          <p:cNvPr id="149" name="pasted-image.pdf"/>
          <p:cNvPicPr>
            <a:picLocks noChangeAspect="1"/>
          </p:cNvPicPr>
          <p:nvPr/>
        </p:nvPicPr>
        <p:blipFill>
          <a:blip r:embed="rId3">
            <a:extLst/>
          </a:blip>
          <a:srcRect t="10079"/>
          <a:stretch>
            <a:fillRect/>
          </a:stretch>
        </p:blipFill>
        <p:spPr>
          <a:xfrm>
            <a:off x="-1299578" y="4527998"/>
            <a:ext cx="8161122" cy="3099301"/>
          </a:xfrm>
          <a:prstGeom prst="rect">
            <a:avLst/>
          </a:prstGeom>
          <a:ln w="12700">
            <a:miter lim="400000"/>
          </a:ln>
        </p:spPr>
      </p:pic>
      <p:pic>
        <p:nvPicPr>
          <p:cNvPr id="150" name="pasted-image.pdf"/>
          <p:cNvPicPr>
            <a:picLocks noChangeAspect="1"/>
          </p:cNvPicPr>
          <p:nvPr/>
        </p:nvPicPr>
        <p:blipFill>
          <a:blip r:embed="rId4">
            <a:extLst/>
          </a:blip>
          <a:srcRect t="39435" r="27235"/>
          <a:stretch>
            <a:fillRect/>
          </a:stretch>
        </p:blipFill>
        <p:spPr>
          <a:xfrm>
            <a:off x="2500312" y="-10939"/>
            <a:ext cx="6653595" cy="1735030"/>
          </a:xfrm>
          <a:prstGeom prst="rect">
            <a:avLst/>
          </a:prstGeom>
          <a:ln w="12700">
            <a:miter lim="400000"/>
          </a:ln>
        </p:spPr>
      </p:pic>
      <p:pic>
        <p:nvPicPr>
          <p:cNvPr id="151" name="pasted-image.pdf"/>
          <p:cNvPicPr>
            <a:picLocks noChangeAspect="1"/>
          </p:cNvPicPr>
          <p:nvPr/>
        </p:nvPicPr>
        <p:blipFill>
          <a:blip r:embed="rId5">
            <a:extLst/>
          </a:blip>
          <a:stretch>
            <a:fillRect/>
          </a:stretch>
        </p:blipFill>
        <p:spPr>
          <a:xfrm rot="10800000" flipH="1">
            <a:off x="228196" y="-949516"/>
            <a:ext cx="4934907" cy="1546083"/>
          </a:xfrm>
          <a:prstGeom prst="rect">
            <a:avLst/>
          </a:prstGeom>
          <a:ln w="12700">
            <a:miter lim="400000"/>
          </a:ln>
        </p:spPr>
      </p:pic>
      <p:sp>
        <p:nvSpPr>
          <p:cNvPr id="152" name="Shape 152"/>
          <p:cNvSpPr/>
          <p:nvPr/>
        </p:nvSpPr>
        <p:spPr>
          <a:xfrm>
            <a:off x="1790372" y="4735752"/>
            <a:ext cx="7163456" cy="166407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r" defTabSz="321457">
              <a:defRPr sz="5000">
                <a:solidFill>
                  <a:srgbClr val="FFFFFF"/>
                </a:solidFill>
                <a:latin typeface="Calibri"/>
                <a:ea typeface="Calibri"/>
                <a:cs typeface="Calibri"/>
                <a:sym typeface="Calibri"/>
              </a:defRPr>
            </a:pPr>
            <a:r>
              <a:rPr lang="en-US" sz="3516" dirty="0" smtClean="0"/>
              <a:t>BANKING SERVICES  </a:t>
            </a:r>
          </a:p>
        </p:txBody>
      </p:sp>
      <p:sp>
        <p:nvSpPr>
          <p:cNvPr id="154" name="Shape 154"/>
          <p:cNvSpPr/>
          <p:nvPr/>
        </p:nvSpPr>
        <p:spPr>
          <a:xfrm>
            <a:off x="112565" y="2238912"/>
            <a:ext cx="7902869" cy="829587"/>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defTabSz="321457">
              <a:defRPr sz="7000" b="1">
                <a:latin typeface="Calibri"/>
                <a:ea typeface="Calibri"/>
                <a:cs typeface="Calibri"/>
                <a:sym typeface="Calibri"/>
              </a:defRPr>
            </a:pPr>
            <a:r>
              <a:rPr lang="en-US" sz="4922" dirty="0" smtClean="0"/>
              <a:t>Rethinking Financial Services </a:t>
            </a:r>
          </a:p>
        </p:txBody>
      </p:sp>
      <p:sp>
        <p:nvSpPr>
          <p:cNvPr id="9" name="Rectangle 8"/>
          <p:cNvSpPr/>
          <p:nvPr/>
        </p:nvSpPr>
        <p:spPr>
          <a:xfrm>
            <a:off x="83990" y="3035215"/>
            <a:ext cx="5288110" cy="954107"/>
          </a:xfrm>
          <a:prstGeom prst="rect">
            <a:avLst/>
          </a:prstGeom>
        </p:spPr>
        <p:txBody>
          <a:bodyPr wrap="square">
            <a:spAutoFit/>
          </a:bodyPr>
          <a:lstStyle/>
          <a:p>
            <a:pPr defTabSz="321457">
              <a:defRPr sz="5000">
                <a:solidFill>
                  <a:srgbClr val="FFFFFF"/>
                </a:solidFill>
                <a:latin typeface="Calibri"/>
                <a:ea typeface="Calibri"/>
                <a:cs typeface="Calibri"/>
                <a:sym typeface="Calibri"/>
              </a:defRPr>
            </a:pPr>
            <a:r>
              <a:rPr lang="en-US" sz="2800" dirty="0" smtClean="0">
                <a:solidFill>
                  <a:srgbClr val="000000"/>
                </a:solidFill>
              </a:rPr>
              <a:t>Taking Stock of our achievements and forging the way forward</a:t>
            </a:r>
            <a:endParaRPr lang="en-US" sz="2800" dirty="0">
              <a:solidFill>
                <a:srgbClr val="000000"/>
              </a:solidFill>
            </a:endParaRPr>
          </a:p>
        </p:txBody>
      </p:sp>
    </p:spTree>
    <p:extLst>
      <p:ext uri="{BB962C8B-B14F-4D97-AF65-F5344CB8AC3E}">
        <p14:creationId xmlns:p14="http://schemas.microsoft.com/office/powerpoint/2010/main" val="4223647369"/>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graphicFrame>
        <p:nvGraphicFramePr>
          <p:cNvPr id="5" name="Chart 4"/>
          <p:cNvGraphicFramePr/>
          <p:nvPr>
            <p:extLst/>
          </p:nvPr>
        </p:nvGraphicFramePr>
        <p:xfrm>
          <a:off x="1669455" y="1497128"/>
          <a:ext cx="5741246" cy="4513534"/>
        </p:xfrm>
        <a:graphic>
          <a:graphicData uri="http://schemas.openxmlformats.org/drawingml/2006/chart">
            <c:chart xmlns:c="http://schemas.openxmlformats.org/drawingml/2006/chart" xmlns:r="http://schemas.openxmlformats.org/officeDocument/2006/relationships" r:id="rId7"/>
          </a:graphicData>
        </a:graphic>
      </p:graphicFrame>
      <p:sp>
        <p:nvSpPr>
          <p:cNvPr id="9" name="Title 1"/>
          <p:cNvSpPr txBox="1">
            <a:spLocks/>
          </p:cNvSpPr>
          <p:nvPr/>
        </p:nvSpPr>
        <p:spPr bwMode="auto">
          <a:xfrm>
            <a:off x="1463040" y="382626"/>
            <a:ext cx="730948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smtClean="0">
                <a:solidFill>
                  <a:srgbClr val="0070C0"/>
                </a:solidFill>
                <a:latin typeface="+mn-lt"/>
                <a:ea typeface="Lustria" charset="0"/>
                <a:cs typeface="Lustria" charset="0"/>
                <a:sym typeface="Carme" charset="0"/>
              </a:rPr>
              <a:t>Access: The Bankable are close to Bank Service Points and Mobile Money Agents </a:t>
            </a:r>
            <a:endParaRPr lang="en-US" sz="3200" dirty="0">
              <a:solidFill>
                <a:srgbClr val="0070C0"/>
              </a:solidFill>
              <a:latin typeface="+mn-lt"/>
              <a:ea typeface="Lustria" charset="0"/>
              <a:cs typeface="Lustria" charset="0"/>
              <a:sym typeface="Carme" charset="0"/>
            </a:endParaRPr>
          </a:p>
        </p:txBody>
      </p:sp>
    </p:spTree>
    <p:extLst>
      <p:ext uri="{BB962C8B-B14F-4D97-AF65-F5344CB8AC3E}">
        <p14:creationId xmlns:p14="http://schemas.microsoft.com/office/powerpoint/2010/main" val="774951743"/>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graphicFrame>
        <p:nvGraphicFramePr>
          <p:cNvPr id="6" name="Chart 5"/>
          <p:cNvGraphicFramePr/>
          <p:nvPr>
            <p:extLst/>
          </p:nvPr>
        </p:nvGraphicFramePr>
        <p:xfrm>
          <a:off x="698269" y="1713144"/>
          <a:ext cx="7789399" cy="4197389"/>
        </p:xfrm>
        <a:graphic>
          <a:graphicData uri="http://schemas.openxmlformats.org/drawingml/2006/chart">
            <c:chart xmlns:c="http://schemas.openxmlformats.org/drawingml/2006/chart" xmlns:r="http://schemas.openxmlformats.org/officeDocument/2006/relationships" r:id="rId7"/>
          </a:graphicData>
        </a:graphic>
      </p:graphicFrame>
      <p:sp>
        <p:nvSpPr>
          <p:cNvPr id="9" name="Title 1"/>
          <p:cNvSpPr txBox="1">
            <a:spLocks/>
          </p:cNvSpPr>
          <p:nvPr/>
        </p:nvSpPr>
        <p:spPr bwMode="auto">
          <a:xfrm>
            <a:off x="1669456" y="302288"/>
            <a:ext cx="72721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smtClean="0">
                <a:solidFill>
                  <a:srgbClr val="0070C0"/>
                </a:solidFill>
                <a:latin typeface="+mn-lt"/>
                <a:ea typeface="Lustria" charset="0"/>
                <a:cs typeface="Lustria" charset="0"/>
                <a:sym typeface="Carme" charset="0"/>
              </a:rPr>
              <a:t>Confidence: The Bankable are comfortable dealing with Banks but less comfortable going into Banks</a:t>
            </a:r>
            <a:endParaRPr lang="en-US" sz="3200" dirty="0">
              <a:solidFill>
                <a:srgbClr val="0070C0"/>
              </a:solidFill>
              <a:latin typeface="+mn-lt"/>
              <a:ea typeface="Lustria" charset="0"/>
              <a:cs typeface="Lustria" charset="0"/>
              <a:sym typeface="Carme" charset="0"/>
            </a:endParaRPr>
          </a:p>
        </p:txBody>
      </p:sp>
    </p:spTree>
    <p:extLst>
      <p:ext uri="{BB962C8B-B14F-4D97-AF65-F5344CB8AC3E}">
        <p14:creationId xmlns:p14="http://schemas.microsoft.com/office/powerpoint/2010/main" val="302322259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graphicFrame>
        <p:nvGraphicFramePr>
          <p:cNvPr id="16" name="Chart 15"/>
          <p:cNvGraphicFramePr/>
          <p:nvPr>
            <p:extLst/>
          </p:nvPr>
        </p:nvGraphicFramePr>
        <p:xfrm>
          <a:off x="672842" y="1591411"/>
          <a:ext cx="8059146" cy="4075410"/>
        </p:xfrm>
        <a:graphic>
          <a:graphicData uri="http://schemas.openxmlformats.org/drawingml/2006/chart">
            <c:chart xmlns:c="http://schemas.openxmlformats.org/drawingml/2006/chart" xmlns:r="http://schemas.openxmlformats.org/officeDocument/2006/relationships" r:id="rId7"/>
          </a:graphicData>
        </a:graphic>
      </p:graphicFrame>
      <p:sp>
        <p:nvSpPr>
          <p:cNvPr id="9" name="Title 1"/>
          <p:cNvSpPr txBox="1">
            <a:spLocks/>
          </p:cNvSpPr>
          <p:nvPr/>
        </p:nvSpPr>
        <p:spPr bwMode="auto">
          <a:xfrm>
            <a:off x="1669456" y="382626"/>
            <a:ext cx="710306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smtClean="0">
                <a:solidFill>
                  <a:srgbClr val="0070C0"/>
                </a:solidFill>
                <a:latin typeface="+mn-lt"/>
                <a:ea typeface="Lustria" charset="0"/>
                <a:cs typeface="Lustria" charset="0"/>
                <a:sym typeface="Carme" charset="0"/>
              </a:rPr>
              <a:t>Cluster Distribution: The Bankable are significantly urban skewed</a:t>
            </a:r>
            <a:endParaRPr lang="en-US" sz="3200" dirty="0">
              <a:solidFill>
                <a:srgbClr val="0070C0"/>
              </a:solidFill>
              <a:latin typeface="+mn-lt"/>
              <a:ea typeface="Lustria" charset="0"/>
              <a:cs typeface="Lustria" charset="0"/>
              <a:sym typeface="Carme" charset="0"/>
            </a:endParaRPr>
          </a:p>
        </p:txBody>
      </p:sp>
    </p:spTree>
    <p:extLst>
      <p:ext uri="{BB962C8B-B14F-4D97-AF65-F5344CB8AC3E}">
        <p14:creationId xmlns:p14="http://schemas.microsoft.com/office/powerpoint/2010/main" val="2951371609"/>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graphicFrame>
        <p:nvGraphicFramePr>
          <p:cNvPr id="5" name="Chart 4"/>
          <p:cNvGraphicFramePr/>
          <p:nvPr>
            <p:extLst/>
          </p:nvPr>
        </p:nvGraphicFramePr>
        <p:xfrm>
          <a:off x="671512" y="1497127"/>
          <a:ext cx="7929563" cy="4413405"/>
        </p:xfrm>
        <a:graphic>
          <a:graphicData uri="http://schemas.openxmlformats.org/drawingml/2006/chart">
            <c:chart xmlns:c="http://schemas.openxmlformats.org/drawingml/2006/chart" xmlns:r="http://schemas.openxmlformats.org/officeDocument/2006/relationships" r:id="rId7"/>
          </a:graphicData>
        </a:graphic>
      </p:graphicFrame>
      <p:sp>
        <p:nvSpPr>
          <p:cNvPr id="9" name="Title 1"/>
          <p:cNvSpPr txBox="1">
            <a:spLocks/>
          </p:cNvSpPr>
          <p:nvPr/>
        </p:nvSpPr>
        <p:spPr bwMode="auto">
          <a:xfrm>
            <a:off x="1669456" y="382626"/>
            <a:ext cx="710306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smtClean="0">
                <a:solidFill>
                  <a:srgbClr val="0070C0"/>
                </a:solidFill>
                <a:latin typeface="+mn-lt"/>
                <a:ea typeface="Lustria" charset="0"/>
                <a:cs typeface="Lustria" charset="0"/>
                <a:sym typeface="Carme" charset="0"/>
              </a:rPr>
              <a:t>The Bankable are likely to save and send money to someone in the past 12 months </a:t>
            </a:r>
            <a:endParaRPr lang="en-US" sz="3200" dirty="0">
              <a:solidFill>
                <a:srgbClr val="0070C0"/>
              </a:solidFill>
              <a:latin typeface="+mn-lt"/>
              <a:ea typeface="Lustria" charset="0"/>
              <a:cs typeface="Lustria" charset="0"/>
              <a:sym typeface="Carme" charset="0"/>
            </a:endParaRPr>
          </a:p>
        </p:txBody>
      </p:sp>
      <p:sp>
        <p:nvSpPr>
          <p:cNvPr id="10" name="Rectangle 9"/>
          <p:cNvSpPr/>
          <p:nvPr/>
        </p:nvSpPr>
        <p:spPr>
          <a:xfrm>
            <a:off x="868197" y="1657193"/>
            <a:ext cx="1745673" cy="3840179"/>
          </a:xfrm>
          <a:prstGeom prst="rect">
            <a:avLst/>
          </a:prstGeom>
          <a:noFill/>
          <a:ln w="38100">
            <a:solidFill>
              <a:srgbClr val="FF0000"/>
            </a:solidFill>
            <a:prstDash val="dashDot"/>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957005744"/>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pasted-image.pdf"/>
          <p:cNvPicPr>
            <a:picLocks noChangeAspect="1"/>
          </p:cNvPicPr>
          <p:nvPr/>
        </p:nvPicPr>
        <p:blipFill>
          <a:blip r:embed="rId2">
            <a:extLst/>
          </a:blip>
          <a:srcRect t="59034"/>
          <a:stretch>
            <a:fillRect/>
          </a:stretch>
        </p:blipFill>
        <p:spPr>
          <a:xfrm>
            <a:off x="-19706" y="4524461"/>
            <a:ext cx="9183412" cy="2351274"/>
          </a:xfrm>
          <a:prstGeom prst="rect">
            <a:avLst/>
          </a:prstGeom>
          <a:ln w="12700">
            <a:miter lim="400000"/>
          </a:ln>
        </p:spPr>
      </p:pic>
      <p:pic>
        <p:nvPicPr>
          <p:cNvPr id="149" name="pasted-image.pdf"/>
          <p:cNvPicPr>
            <a:picLocks noChangeAspect="1"/>
          </p:cNvPicPr>
          <p:nvPr/>
        </p:nvPicPr>
        <p:blipFill>
          <a:blip r:embed="rId3">
            <a:extLst/>
          </a:blip>
          <a:srcRect t="10079"/>
          <a:stretch>
            <a:fillRect/>
          </a:stretch>
        </p:blipFill>
        <p:spPr>
          <a:xfrm>
            <a:off x="-1299578" y="4527998"/>
            <a:ext cx="8161122" cy="3099301"/>
          </a:xfrm>
          <a:prstGeom prst="rect">
            <a:avLst/>
          </a:prstGeom>
          <a:ln w="12700">
            <a:miter lim="400000"/>
          </a:ln>
        </p:spPr>
      </p:pic>
      <p:pic>
        <p:nvPicPr>
          <p:cNvPr id="150" name="pasted-image.pdf"/>
          <p:cNvPicPr>
            <a:picLocks noChangeAspect="1"/>
          </p:cNvPicPr>
          <p:nvPr/>
        </p:nvPicPr>
        <p:blipFill>
          <a:blip r:embed="rId4">
            <a:extLst/>
          </a:blip>
          <a:srcRect t="39435" r="27235"/>
          <a:stretch>
            <a:fillRect/>
          </a:stretch>
        </p:blipFill>
        <p:spPr>
          <a:xfrm>
            <a:off x="2500312" y="-10939"/>
            <a:ext cx="6653595" cy="1735030"/>
          </a:xfrm>
          <a:prstGeom prst="rect">
            <a:avLst/>
          </a:prstGeom>
          <a:ln w="12700">
            <a:miter lim="400000"/>
          </a:ln>
        </p:spPr>
      </p:pic>
      <p:pic>
        <p:nvPicPr>
          <p:cNvPr id="151" name="pasted-image.pdf"/>
          <p:cNvPicPr>
            <a:picLocks noChangeAspect="1"/>
          </p:cNvPicPr>
          <p:nvPr/>
        </p:nvPicPr>
        <p:blipFill>
          <a:blip r:embed="rId5">
            <a:extLst/>
          </a:blip>
          <a:stretch>
            <a:fillRect/>
          </a:stretch>
        </p:blipFill>
        <p:spPr>
          <a:xfrm rot="10800000" flipH="1">
            <a:off x="228196" y="-949516"/>
            <a:ext cx="4934907" cy="1546083"/>
          </a:xfrm>
          <a:prstGeom prst="rect">
            <a:avLst/>
          </a:prstGeom>
          <a:ln w="12700">
            <a:miter lim="400000"/>
          </a:ln>
        </p:spPr>
      </p:pic>
      <p:sp>
        <p:nvSpPr>
          <p:cNvPr id="152" name="Shape 152"/>
          <p:cNvSpPr/>
          <p:nvPr/>
        </p:nvSpPr>
        <p:spPr>
          <a:xfrm>
            <a:off x="1790372" y="4735752"/>
            <a:ext cx="7163456" cy="1664075"/>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r" defTabSz="321457">
              <a:defRPr sz="5000">
                <a:solidFill>
                  <a:srgbClr val="FFFFFF"/>
                </a:solidFill>
                <a:latin typeface="Calibri"/>
                <a:ea typeface="Calibri"/>
                <a:cs typeface="Calibri"/>
                <a:sym typeface="Calibri"/>
              </a:defRPr>
            </a:pPr>
            <a:r>
              <a:rPr lang="en-US" sz="4000" dirty="0" smtClean="0"/>
              <a:t>ACCESS FRONTIER </a:t>
            </a:r>
          </a:p>
          <a:p>
            <a:pPr algn="r" defTabSz="321457">
              <a:defRPr sz="5000">
                <a:solidFill>
                  <a:srgbClr val="FFFFFF"/>
                </a:solidFill>
                <a:latin typeface="Calibri"/>
                <a:ea typeface="Calibri"/>
                <a:cs typeface="Calibri"/>
                <a:sym typeface="Calibri"/>
              </a:defRPr>
            </a:pPr>
            <a:r>
              <a:rPr lang="en-US" sz="3516" dirty="0" smtClean="0"/>
              <a:t>Given Current Products  </a:t>
            </a:r>
            <a:endParaRPr lang="en-US" sz="3516" dirty="0"/>
          </a:p>
        </p:txBody>
      </p:sp>
      <p:sp>
        <p:nvSpPr>
          <p:cNvPr id="154" name="Shape 154"/>
          <p:cNvSpPr/>
          <p:nvPr/>
        </p:nvSpPr>
        <p:spPr>
          <a:xfrm>
            <a:off x="112565" y="2238912"/>
            <a:ext cx="6470939" cy="829587"/>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p>
            <a:pPr defTabSz="321457">
              <a:defRPr sz="7000" b="1">
                <a:latin typeface="Calibri"/>
                <a:ea typeface="Calibri"/>
                <a:cs typeface="Calibri"/>
                <a:sym typeface="Calibri"/>
              </a:defRPr>
            </a:pPr>
            <a:r>
              <a:rPr lang="en-US" sz="4922" dirty="0" smtClean="0"/>
              <a:t>Opportunities for Banks </a:t>
            </a:r>
          </a:p>
        </p:txBody>
      </p:sp>
      <p:pic>
        <p:nvPicPr>
          <p:cNvPr id="10" name="Picture 9" descr="Finscop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65" y="532807"/>
            <a:ext cx="2483926" cy="1053368"/>
          </a:xfrm>
          <a:prstGeom prst="rect">
            <a:avLst/>
          </a:prstGeom>
        </p:spPr>
      </p:pic>
      <p:sp>
        <p:nvSpPr>
          <p:cNvPr id="9" name="Rectangle 8"/>
          <p:cNvSpPr/>
          <p:nvPr/>
        </p:nvSpPr>
        <p:spPr>
          <a:xfrm>
            <a:off x="83990" y="3035215"/>
            <a:ext cx="5288110" cy="523220"/>
          </a:xfrm>
          <a:prstGeom prst="rect">
            <a:avLst/>
          </a:prstGeom>
        </p:spPr>
        <p:txBody>
          <a:bodyPr wrap="square">
            <a:spAutoFit/>
          </a:bodyPr>
          <a:lstStyle/>
          <a:p>
            <a:pPr defTabSz="321457">
              <a:defRPr sz="5000">
                <a:solidFill>
                  <a:srgbClr val="FFFFFF"/>
                </a:solidFill>
                <a:latin typeface="Calibri"/>
                <a:ea typeface="Calibri"/>
                <a:cs typeface="Calibri"/>
                <a:sym typeface="Calibri"/>
              </a:defRPr>
            </a:pPr>
            <a:r>
              <a:rPr lang="en-US" sz="2800" dirty="0" smtClean="0">
                <a:solidFill>
                  <a:srgbClr val="000000"/>
                </a:solidFill>
              </a:rPr>
              <a:t>Where are the low hanging fruits?</a:t>
            </a:r>
            <a:endParaRPr lang="en-US" sz="2800" dirty="0">
              <a:solidFill>
                <a:srgbClr val="000000"/>
              </a:solidFill>
            </a:endParaRPr>
          </a:p>
        </p:txBody>
      </p:sp>
    </p:spTree>
    <p:extLst>
      <p:ext uri="{BB962C8B-B14F-4D97-AF65-F5344CB8AC3E}">
        <p14:creationId xmlns:p14="http://schemas.microsoft.com/office/powerpoint/2010/main" val="372317171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2">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3">
            <a:extLst/>
          </a:blip>
          <a:stretch>
            <a:fillRect/>
          </a:stretch>
        </p:blipFill>
        <p:spPr>
          <a:xfrm>
            <a:off x="7292061" y="6193266"/>
            <a:ext cx="1649535" cy="521475"/>
          </a:xfrm>
          <a:prstGeom prst="rect">
            <a:avLst/>
          </a:prstGeom>
          <a:ln w="12700">
            <a:miter lim="400000"/>
          </a:ln>
        </p:spPr>
      </p:pic>
      <p:pic>
        <p:nvPicPr>
          <p:cNvPr id="128" name="pasted-image.pdf"/>
          <p:cNvPicPr>
            <a:picLocks noChangeAspect="1"/>
          </p:cNvPicPr>
          <p:nvPr/>
        </p:nvPicPr>
        <p:blipFill>
          <a:blip r:embed="rId4">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210" y="62174"/>
            <a:ext cx="1316586" cy="1274567"/>
          </a:xfrm>
          <a:prstGeom prst="rect">
            <a:avLst/>
          </a:prstGeom>
        </p:spPr>
      </p:pic>
      <p:sp>
        <p:nvSpPr>
          <p:cNvPr id="6" name="Title 1"/>
          <p:cNvSpPr>
            <a:spLocks noGrp="1"/>
          </p:cNvSpPr>
          <p:nvPr>
            <p:ph type="title"/>
          </p:nvPr>
        </p:nvSpPr>
        <p:spPr>
          <a:xfrm>
            <a:off x="657726" y="81271"/>
            <a:ext cx="8229600" cy="1143000"/>
          </a:xfrm>
        </p:spPr>
        <p:txBody>
          <a:bodyPr/>
          <a:lstStyle/>
          <a:p>
            <a:pPr algn="ctr"/>
            <a:r>
              <a:rPr lang="en-US" sz="2400" dirty="0" smtClean="0">
                <a:solidFill>
                  <a:srgbClr val="0070C0"/>
                </a:solidFill>
                <a:latin typeface="+mn-lt"/>
                <a:ea typeface="Lustria" charset="0"/>
                <a:cs typeface="Lustria" charset="0"/>
              </a:rPr>
              <a:t>Demand vs. Supply</a:t>
            </a:r>
            <a:endParaRPr lang="en-US" sz="2400" dirty="0">
              <a:solidFill>
                <a:srgbClr val="0070C0"/>
              </a:solidFill>
              <a:latin typeface="+mn-lt"/>
              <a:ea typeface="Lustria" charset="0"/>
              <a:cs typeface="Lustria" charset="0"/>
            </a:endParaRPr>
          </a:p>
        </p:txBody>
      </p:sp>
      <p:graphicFrame>
        <p:nvGraphicFramePr>
          <p:cNvPr id="8" name="Chart 7"/>
          <p:cNvGraphicFramePr/>
          <p:nvPr>
            <p:extLst/>
          </p:nvPr>
        </p:nvGraphicFramePr>
        <p:xfrm>
          <a:off x="304502" y="1254619"/>
          <a:ext cx="4465101" cy="493864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00FC5DEA-4976-41DB-8FD4-1B6E79BCC122}"/>
              </a:ext>
            </a:extLst>
          </p:cNvPr>
          <p:cNvGraphicFramePr/>
          <p:nvPr>
            <p:extLst/>
          </p:nvPr>
        </p:nvGraphicFramePr>
        <p:xfrm>
          <a:off x="4258292" y="1217590"/>
          <a:ext cx="5179550" cy="484725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145711045"/>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2">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3">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4">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sp>
        <p:nvSpPr>
          <p:cNvPr id="3" name="Title 2"/>
          <p:cNvSpPr>
            <a:spLocks noGrp="1"/>
          </p:cNvSpPr>
          <p:nvPr>
            <p:ph type="title"/>
          </p:nvPr>
        </p:nvSpPr>
        <p:spPr>
          <a:xfrm>
            <a:off x="530679" y="2268141"/>
            <a:ext cx="8072437" cy="2321719"/>
          </a:xfrm>
        </p:spPr>
        <p:txBody>
          <a:bodyPr>
            <a:normAutofit/>
          </a:bodyPr>
          <a:lstStyle/>
          <a:p>
            <a:pPr algn="ctr"/>
            <a:r>
              <a:rPr lang="en-US" sz="4922" b="1" dirty="0">
                <a:latin typeface="Calibri" panose="020F0502020204030204" pitchFamily="34" charset="0"/>
                <a:cs typeface="Calibri" panose="020F0502020204030204" pitchFamily="34" charset="0"/>
              </a:rPr>
              <a:t>17% (4.7 million) of </a:t>
            </a:r>
            <a:br>
              <a:rPr lang="en-US" sz="4922" b="1" dirty="0">
                <a:latin typeface="Calibri" panose="020F0502020204030204" pitchFamily="34" charset="0"/>
                <a:cs typeface="Calibri" panose="020F0502020204030204" pitchFamily="34" charset="0"/>
              </a:rPr>
            </a:br>
            <a:r>
              <a:rPr lang="en-US" sz="4922" b="1" dirty="0">
                <a:latin typeface="Calibri" panose="020F0502020204030204" pitchFamily="34" charset="0"/>
                <a:cs typeface="Calibri" panose="020F0502020204030204" pitchFamily="34" charset="0"/>
              </a:rPr>
              <a:t>adults 16 years or older are banked</a:t>
            </a:r>
          </a:p>
        </p:txBody>
      </p:sp>
      <p:sp>
        <p:nvSpPr>
          <p:cNvPr id="7" name="Title 1"/>
          <p:cNvSpPr txBox="1">
            <a:spLocks/>
          </p:cNvSpPr>
          <p:nvPr/>
        </p:nvSpPr>
        <p:spPr bwMode="auto">
          <a:xfrm>
            <a:off x="1669456" y="382626"/>
            <a:ext cx="710306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smtClean="0">
                <a:solidFill>
                  <a:srgbClr val="0070C0"/>
                </a:solidFill>
                <a:latin typeface="+mn-lt"/>
                <a:ea typeface="Lustria" charset="0"/>
                <a:cs typeface="Lustria" charset="0"/>
                <a:sym typeface="Carme" charset="0"/>
              </a:rPr>
              <a:t>How many adult Tanzanians are Banked?</a:t>
            </a:r>
            <a:endParaRPr lang="en-US" sz="3200" dirty="0">
              <a:solidFill>
                <a:srgbClr val="0070C0"/>
              </a:solidFill>
              <a:latin typeface="+mn-lt"/>
              <a:ea typeface="Lustria" charset="0"/>
              <a:cs typeface="Lustria" charset="0"/>
              <a:sym typeface="Carme" charset="0"/>
            </a:endParaRPr>
          </a:p>
        </p:txBody>
      </p:sp>
    </p:spTree>
    <p:extLst>
      <p:ext uri="{BB962C8B-B14F-4D97-AF65-F5344CB8AC3E}">
        <p14:creationId xmlns:p14="http://schemas.microsoft.com/office/powerpoint/2010/main" val="1174294440"/>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2">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3">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4">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sp>
        <p:nvSpPr>
          <p:cNvPr id="3" name="Rectangle 2"/>
          <p:cNvSpPr/>
          <p:nvPr/>
        </p:nvSpPr>
        <p:spPr>
          <a:xfrm>
            <a:off x="600075" y="1633615"/>
            <a:ext cx="8341519" cy="4031873"/>
          </a:xfrm>
          <a:prstGeom prst="rect">
            <a:avLst/>
          </a:prstGeom>
        </p:spPr>
        <p:txBody>
          <a:bodyPr wrap="square">
            <a:spAutoFit/>
          </a:bodyPr>
          <a:lstStyle/>
          <a:p>
            <a:r>
              <a:rPr lang="en-US" sz="1600" dirty="0" smtClean="0"/>
              <a:t>In order to identify </a:t>
            </a:r>
            <a:r>
              <a:rPr lang="en-US" sz="1600" dirty="0"/>
              <a:t>opportunities for </a:t>
            </a:r>
            <a:r>
              <a:rPr lang="en-US" sz="1600" dirty="0" smtClean="0"/>
              <a:t>the banking industry </a:t>
            </a:r>
            <a:r>
              <a:rPr lang="en-US" sz="1600" dirty="0"/>
              <a:t>– the unbanked is segmented to identify individuals amongst the banked who “</a:t>
            </a:r>
            <a:r>
              <a:rPr lang="en-US" sz="1600" b="1" dirty="0">
                <a:solidFill>
                  <a:srgbClr val="FF0000"/>
                </a:solidFill>
              </a:rPr>
              <a:t>LOOKS LIKE</a:t>
            </a:r>
            <a:r>
              <a:rPr lang="en-US" sz="1600" dirty="0"/>
              <a:t>” the banked</a:t>
            </a:r>
          </a:p>
          <a:p>
            <a:endParaRPr lang="en-US" sz="1600" dirty="0"/>
          </a:p>
          <a:p>
            <a:pPr marL="0" indent="0">
              <a:buFont typeface="Arial" panose="020B0604020202020204" pitchFamily="34" charset="0"/>
              <a:buNone/>
            </a:pPr>
            <a:r>
              <a:rPr lang="en-US" sz="1600" b="1" dirty="0"/>
              <a:t>MAIN DRIVERS OF THIS SEGMENTATION </a:t>
            </a:r>
            <a:r>
              <a:rPr lang="en-US" sz="1600" dirty="0"/>
              <a:t>were found to be:</a:t>
            </a:r>
          </a:p>
          <a:p>
            <a:pPr marL="0" indent="0">
              <a:buFont typeface="Arial" panose="020B0604020202020204" pitchFamily="34" charset="0"/>
              <a:buNone/>
            </a:pPr>
            <a:r>
              <a:rPr lang="en-US" sz="1600" dirty="0"/>
              <a:t>	- connectivity</a:t>
            </a:r>
          </a:p>
          <a:p>
            <a:pPr marL="0" indent="0">
              <a:buFont typeface="Arial" panose="020B0604020202020204" pitchFamily="34" charset="0"/>
              <a:buNone/>
            </a:pPr>
            <a:r>
              <a:rPr lang="en-US" sz="1600" dirty="0"/>
              <a:t>	- education levels achieved </a:t>
            </a:r>
          </a:p>
          <a:p>
            <a:pPr marL="0" indent="0">
              <a:buFont typeface="Arial" panose="020B0604020202020204" pitchFamily="34" charset="0"/>
              <a:buNone/>
            </a:pPr>
            <a:r>
              <a:rPr lang="en-US" sz="1600" dirty="0"/>
              <a:t>	- numeracy levels</a:t>
            </a:r>
          </a:p>
          <a:p>
            <a:pPr marL="0" indent="0">
              <a:buFont typeface="Arial" panose="020B0604020202020204" pitchFamily="34" charset="0"/>
              <a:buNone/>
            </a:pPr>
            <a:r>
              <a:rPr lang="en-US" sz="1600" dirty="0"/>
              <a:t>	- wealth  - asset base  &amp; PPI</a:t>
            </a:r>
            <a:br>
              <a:rPr lang="en-US" sz="1600" dirty="0"/>
            </a:br>
            <a:endParaRPr lang="en-US" sz="1600" dirty="0"/>
          </a:p>
          <a:p>
            <a:r>
              <a:rPr lang="en-US" sz="1600" dirty="0"/>
              <a:t>With this approach the unbanked is segmented into 3 segments :</a:t>
            </a:r>
          </a:p>
          <a:p>
            <a:pPr marL="342900" indent="-342900">
              <a:buFontTx/>
              <a:buChar char="-"/>
            </a:pPr>
            <a:r>
              <a:rPr lang="en-US" sz="1600" b="1" dirty="0"/>
              <a:t>Bankable segment </a:t>
            </a:r>
            <a:r>
              <a:rPr lang="en-US" sz="1600" dirty="0"/>
              <a:t>– with current products on offer these individual should be bankable</a:t>
            </a:r>
          </a:p>
          <a:p>
            <a:pPr marL="342900" indent="-342900">
              <a:buFontTx/>
              <a:buChar char="-"/>
            </a:pPr>
            <a:r>
              <a:rPr lang="en-US" sz="1600" b="1" dirty="0"/>
              <a:t>Development segment </a:t>
            </a:r>
            <a:r>
              <a:rPr lang="en-US" sz="1600" dirty="0"/>
              <a:t>– adults in this segment lacks some of the characteristics that would make them bankable – some changes are needed (either on the supply or the demand side)</a:t>
            </a:r>
          </a:p>
          <a:p>
            <a:pPr marL="342900" indent="-342900">
              <a:buFontTx/>
              <a:buChar char="-"/>
            </a:pPr>
            <a:r>
              <a:rPr lang="en-US" sz="1600" b="1" dirty="0"/>
              <a:t>Unbankable segment </a:t>
            </a:r>
            <a:r>
              <a:rPr lang="en-US" sz="1600" dirty="0"/>
              <a:t>– adults in this segment are so significantly different from the current bank adults that they will most likely not be banked in the short term and no changes in the market</a:t>
            </a:r>
          </a:p>
        </p:txBody>
      </p:sp>
      <p:sp>
        <p:nvSpPr>
          <p:cNvPr id="10" name="Title 1"/>
          <p:cNvSpPr txBox="1">
            <a:spLocks noGrp="1"/>
          </p:cNvSpPr>
          <p:nvPr>
            <p:ph type="title"/>
          </p:nvPr>
        </p:nvSpPr>
        <p:spPr bwMode="auto">
          <a:xfrm>
            <a:off x="914400" y="3063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smtClean="0">
                <a:solidFill>
                  <a:srgbClr val="0070C0"/>
                </a:solidFill>
                <a:latin typeface="+mn-lt"/>
                <a:ea typeface="Lustria" charset="0"/>
                <a:cs typeface="Lustria" charset="0"/>
                <a:sym typeface="Carme" charset="0"/>
              </a:rPr>
              <a:t>Identifying opportunity </a:t>
            </a:r>
            <a:endParaRPr lang="en-US" sz="3200" dirty="0">
              <a:solidFill>
                <a:srgbClr val="0070C0"/>
              </a:solidFill>
              <a:latin typeface="+mn-lt"/>
              <a:ea typeface="Lustria" charset="0"/>
              <a:cs typeface="Lustria" charset="0"/>
              <a:sym typeface="Carme" charset="0"/>
            </a:endParaRPr>
          </a:p>
        </p:txBody>
      </p:sp>
    </p:spTree>
    <p:extLst>
      <p:ext uri="{BB962C8B-B14F-4D97-AF65-F5344CB8AC3E}">
        <p14:creationId xmlns:p14="http://schemas.microsoft.com/office/powerpoint/2010/main" val="55143216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sp>
        <p:nvSpPr>
          <p:cNvPr id="10" name="Rounded Rectangle 9"/>
          <p:cNvSpPr/>
          <p:nvPr/>
        </p:nvSpPr>
        <p:spPr>
          <a:xfrm>
            <a:off x="4743513" y="4556344"/>
            <a:ext cx="1968730" cy="845977"/>
          </a:xfrm>
          <a:prstGeom prst="roundRect">
            <a:avLst/>
          </a:prstGeom>
          <a:solidFill>
            <a:srgbClr val="C0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hangingPunct="0">
              <a:spcBef>
                <a:spcPts val="0"/>
              </a:spcBef>
              <a:spcAft>
                <a:spcPts val="0"/>
              </a:spcAft>
            </a:pPr>
            <a:r>
              <a:rPr lang="en-US" sz="2250" b="1" dirty="0">
                <a:solidFill>
                  <a:srgbClr val="FFFFFF"/>
                </a:solidFill>
                <a:cs typeface="Calibri" panose="020F0502020204030204" pitchFamily="34" charset="0"/>
                <a:sym typeface="Helvetica Light"/>
              </a:rPr>
              <a:t>Unbankable</a:t>
            </a:r>
          </a:p>
          <a:p>
            <a:pPr algn="ctr" defTabSz="410751" fontAlgn="auto" hangingPunct="0">
              <a:spcBef>
                <a:spcPts val="0"/>
              </a:spcBef>
              <a:spcAft>
                <a:spcPts val="0"/>
              </a:spcAft>
            </a:pPr>
            <a:r>
              <a:rPr lang="en-US" sz="2250" b="1" dirty="0">
                <a:solidFill>
                  <a:srgbClr val="FFFFFF"/>
                </a:solidFill>
                <a:cs typeface="Calibri" panose="020F0502020204030204" pitchFamily="34" charset="0"/>
              </a:rPr>
              <a:t>7.6 m adults</a:t>
            </a:r>
            <a:endParaRPr lang="en-US" sz="2250" b="1" dirty="0">
              <a:solidFill>
                <a:srgbClr val="FFFFFF"/>
              </a:solidFill>
              <a:cs typeface="Calibri" panose="020F0502020204030204" pitchFamily="34" charset="0"/>
              <a:sym typeface="Helvetica Light"/>
            </a:endParaRPr>
          </a:p>
        </p:txBody>
      </p:sp>
      <p:sp>
        <p:nvSpPr>
          <p:cNvPr id="5" name="Right Arrow 4"/>
          <p:cNvSpPr/>
          <p:nvPr/>
        </p:nvSpPr>
        <p:spPr>
          <a:xfrm>
            <a:off x="3265445" y="1819119"/>
            <a:ext cx="1150520" cy="659025"/>
          </a:xfrm>
          <a:prstGeom prst="rightArrow">
            <a:avLst/>
          </a:prstGeom>
          <a:solidFill>
            <a:srgbClr val="C0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hangingPunct="0">
              <a:spcBef>
                <a:spcPts val="0"/>
              </a:spcBef>
              <a:spcAft>
                <a:spcPts val="0"/>
              </a:spcAft>
            </a:pPr>
            <a:endParaRPr lang="en-US" sz="1687" dirty="0">
              <a:solidFill>
                <a:srgbClr val="FFFFFF"/>
              </a:solidFill>
              <a:latin typeface="+mn-lt"/>
              <a:ea typeface="+mn-ea"/>
              <a:sym typeface="Helvetica Light"/>
            </a:endParaRPr>
          </a:p>
        </p:txBody>
      </p:sp>
      <p:sp>
        <p:nvSpPr>
          <p:cNvPr id="13" name="Right Arrow 12"/>
          <p:cNvSpPr/>
          <p:nvPr/>
        </p:nvSpPr>
        <p:spPr>
          <a:xfrm>
            <a:off x="3265445" y="3177366"/>
            <a:ext cx="1150520" cy="659025"/>
          </a:xfrm>
          <a:prstGeom prst="rightArrow">
            <a:avLst/>
          </a:prstGeom>
          <a:solidFill>
            <a:srgbClr val="C0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hangingPunct="0">
              <a:spcBef>
                <a:spcPts val="0"/>
              </a:spcBef>
              <a:spcAft>
                <a:spcPts val="0"/>
              </a:spcAft>
            </a:pPr>
            <a:endParaRPr lang="en-US" sz="1687">
              <a:solidFill>
                <a:srgbClr val="FFFFFF"/>
              </a:solidFill>
              <a:latin typeface="+mn-lt"/>
              <a:ea typeface="+mn-ea"/>
              <a:sym typeface="Helvetica Light"/>
            </a:endParaRPr>
          </a:p>
        </p:txBody>
      </p:sp>
      <p:sp>
        <p:nvSpPr>
          <p:cNvPr id="14" name="Right Arrow 13"/>
          <p:cNvSpPr/>
          <p:nvPr/>
        </p:nvSpPr>
        <p:spPr>
          <a:xfrm>
            <a:off x="3265445" y="4535613"/>
            <a:ext cx="1150520" cy="659025"/>
          </a:xfrm>
          <a:prstGeom prst="rightArrow">
            <a:avLst/>
          </a:prstGeom>
          <a:solidFill>
            <a:srgbClr val="C0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hangingPunct="0">
              <a:spcBef>
                <a:spcPts val="0"/>
              </a:spcBef>
              <a:spcAft>
                <a:spcPts val="0"/>
              </a:spcAft>
            </a:pPr>
            <a:endParaRPr lang="en-US" sz="1687">
              <a:solidFill>
                <a:srgbClr val="FFFFFF"/>
              </a:solidFill>
              <a:latin typeface="+mn-lt"/>
              <a:ea typeface="+mn-ea"/>
              <a:sym typeface="Helvetica Light"/>
            </a:endParaRPr>
          </a:p>
        </p:txBody>
      </p:sp>
      <p:sp>
        <p:nvSpPr>
          <p:cNvPr id="15" name="Rounded Rectangle 14"/>
          <p:cNvSpPr/>
          <p:nvPr/>
        </p:nvSpPr>
        <p:spPr>
          <a:xfrm>
            <a:off x="1044448" y="2826486"/>
            <a:ext cx="1641182" cy="1229060"/>
          </a:xfrm>
          <a:prstGeom prst="roundRect">
            <a:avLst/>
          </a:prstGeom>
          <a:solidFill>
            <a:srgbClr val="C0000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hangingPunct="0">
              <a:spcBef>
                <a:spcPts val="0"/>
              </a:spcBef>
              <a:spcAft>
                <a:spcPts val="0"/>
              </a:spcAft>
            </a:pPr>
            <a:r>
              <a:rPr lang="en-US" sz="2250" b="1" dirty="0">
                <a:solidFill>
                  <a:srgbClr val="FFFFFF"/>
                </a:solidFill>
                <a:cs typeface="Calibri" panose="020F0502020204030204" pitchFamily="34" charset="0"/>
                <a:sym typeface="Helvetica Light"/>
              </a:rPr>
              <a:t>Unbanked</a:t>
            </a:r>
          </a:p>
          <a:p>
            <a:pPr algn="ctr" defTabSz="410751" fontAlgn="auto" hangingPunct="0">
              <a:spcBef>
                <a:spcPts val="0"/>
              </a:spcBef>
              <a:spcAft>
                <a:spcPts val="0"/>
              </a:spcAft>
            </a:pPr>
            <a:r>
              <a:rPr lang="en-US" sz="2250" b="1" dirty="0">
                <a:solidFill>
                  <a:srgbClr val="FFFFFF"/>
                </a:solidFill>
                <a:cs typeface="Calibri" panose="020F0502020204030204" pitchFamily="34" charset="0"/>
              </a:rPr>
              <a:t>23.2 m </a:t>
            </a:r>
            <a:r>
              <a:rPr lang="en-US" sz="2250" b="1" dirty="0" smtClean="0">
                <a:solidFill>
                  <a:srgbClr val="FFFFFF"/>
                </a:solidFill>
                <a:cs typeface="Calibri" panose="020F0502020204030204" pitchFamily="34" charset="0"/>
              </a:rPr>
              <a:t>adults</a:t>
            </a:r>
            <a:endParaRPr lang="en-US" sz="2250" b="1" dirty="0">
              <a:solidFill>
                <a:srgbClr val="FFFFFF"/>
              </a:solidFill>
              <a:cs typeface="Calibri" panose="020F0502020204030204" pitchFamily="34" charset="0"/>
              <a:sym typeface="Helvetica Light"/>
            </a:endParaRPr>
          </a:p>
        </p:txBody>
      </p:sp>
      <p:sp>
        <p:nvSpPr>
          <p:cNvPr id="17" name="Rounded Rectangle 16"/>
          <p:cNvSpPr/>
          <p:nvPr/>
        </p:nvSpPr>
        <p:spPr>
          <a:xfrm>
            <a:off x="4743512" y="1772935"/>
            <a:ext cx="1804298" cy="845977"/>
          </a:xfrm>
          <a:prstGeom prst="roundRect">
            <a:avLst/>
          </a:prstGeom>
          <a:solidFill>
            <a:srgbClr val="00206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hangingPunct="0">
              <a:spcBef>
                <a:spcPts val="0"/>
              </a:spcBef>
              <a:spcAft>
                <a:spcPts val="0"/>
              </a:spcAft>
            </a:pPr>
            <a:r>
              <a:rPr lang="en-US" sz="2250" b="1" dirty="0">
                <a:solidFill>
                  <a:srgbClr val="FFFFFF"/>
                </a:solidFill>
                <a:cs typeface="Calibri" panose="020F0502020204030204" pitchFamily="34" charset="0"/>
                <a:sym typeface="Helvetica Light"/>
              </a:rPr>
              <a:t>Bankable</a:t>
            </a:r>
          </a:p>
          <a:p>
            <a:pPr algn="ctr" defTabSz="410751" fontAlgn="auto" hangingPunct="0">
              <a:spcBef>
                <a:spcPts val="0"/>
              </a:spcBef>
              <a:spcAft>
                <a:spcPts val="0"/>
              </a:spcAft>
            </a:pPr>
            <a:r>
              <a:rPr lang="en-US" sz="2250" b="1" dirty="0">
                <a:solidFill>
                  <a:srgbClr val="FFFFFF"/>
                </a:solidFill>
                <a:cs typeface="Calibri" panose="020F0502020204030204" pitchFamily="34" charset="0"/>
              </a:rPr>
              <a:t>6.6 m adults</a:t>
            </a:r>
            <a:endParaRPr lang="en-US" sz="2250" b="1" dirty="0">
              <a:solidFill>
                <a:srgbClr val="FFFFFF"/>
              </a:solidFill>
              <a:cs typeface="Calibri" panose="020F0502020204030204" pitchFamily="34" charset="0"/>
              <a:sym typeface="Helvetica Light"/>
            </a:endParaRPr>
          </a:p>
        </p:txBody>
      </p:sp>
      <p:sp>
        <p:nvSpPr>
          <p:cNvPr id="18" name="Rounded Rectangle 17"/>
          <p:cNvSpPr/>
          <p:nvPr/>
        </p:nvSpPr>
        <p:spPr>
          <a:xfrm>
            <a:off x="4743513" y="3164640"/>
            <a:ext cx="1968731" cy="845977"/>
          </a:xfrm>
          <a:prstGeom prst="roundRect">
            <a:avLst/>
          </a:prstGeom>
          <a:solidFill>
            <a:srgbClr val="00B050"/>
          </a:soli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51" fontAlgn="auto" hangingPunct="0">
              <a:spcBef>
                <a:spcPts val="0"/>
              </a:spcBef>
              <a:spcAft>
                <a:spcPts val="0"/>
              </a:spcAft>
            </a:pPr>
            <a:r>
              <a:rPr lang="en-US" sz="2250" b="1" dirty="0">
                <a:solidFill>
                  <a:srgbClr val="FFFFFF"/>
                </a:solidFill>
                <a:cs typeface="Calibri" panose="020F0502020204030204" pitchFamily="34" charset="0"/>
                <a:sym typeface="Helvetica Light"/>
              </a:rPr>
              <a:t>Development</a:t>
            </a:r>
          </a:p>
          <a:p>
            <a:pPr algn="ctr" defTabSz="410751" fontAlgn="auto" hangingPunct="0">
              <a:spcBef>
                <a:spcPts val="0"/>
              </a:spcBef>
              <a:spcAft>
                <a:spcPts val="0"/>
              </a:spcAft>
            </a:pPr>
            <a:r>
              <a:rPr lang="en-US" sz="2250" b="1" dirty="0">
                <a:solidFill>
                  <a:srgbClr val="FFFFFF"/>
                </a:solidFill>
                <a:cs typeface="Calibri" panose="020F0502020204030204" pitchFamily="34" charset="0"/>
              </a:rPr>
              <a:t>9 m adults</a:t>
            </a:r>
            <a:endParaRPr lang="en-US" sz="2250" b="1" dirty="0">
              <a:solidFill>
                <a:srgbClr val="FFFFFF"/>
              </a:solidFill>
              <a:cs typeface="Calibri" panose="020F0502020204030204" pitchFamily="34" charset="0"/>
              <a:sym typeface="Helvetica Light"/>
            </a:endParaRPr>
          </a:p>
        </p:txBody>
      </p:sp>
      <p:sp>
        <p:nvSpPr>
          <p:cNvPr id="16" name="Title 1"/>
          <p:cNvSpPr txBox="1">
            <a:spLocks/>
          </p:cNvSpPr>
          <p:nvPr/>
        </p:nvSpPr>
        <p:spPr bwMode="auto">
          <a:xfrm>
            <a:off x="1669456" y="382626"/>
            <a:ext cx="710306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smtClean="0">
                <a:solidFill>
                  <a:srgbClr val="0070C0"/>
                </a:solidFill>
                <a:latin typeface="+mn-lt"/>
                <a:ea typeface="Lustria" charset="0"/>
                <a:cs typeface="Lustria" charset="0"/>
                <a:sym typeface="Carme" charset="0"/>
              </a:rPr>
              <a:t>Is there opportunity in the unbanked? </a:t>
            </a:r>
            <a:endParaRPr lang="en-US" sz="3200" dirty="0">
              <a:solidFill>
                <a:srgbClr val="0070C0"/>
              </a:solidFill>
              <a:latin typeface="+mn-lt"/>
              <a:ea typeface="Lustria" charset="0"/>
              <a:cs typeface="Lustria" charset="0"/>
              <a:sym typeface="Carme" charset="0"/>
            </a:endParaRPr>
          </a:p>
        </p:txBody>
      </p:sp>
    </p:spTree>
    <p:extLst>
      <p:ext uri="{BB962C8B-B14F-4D97-AF65-F5344CB8AC3E}">
        <p14:creationId xmlns:p14="http://schemas.microsoft.com/office/powerpoint/2010/main" val="234932681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graphicFrame>
        <p:nvGraphicFramePr>
          <p:cNvPr id="9" name="Chart 8"/>
          <p:cNvGraphicFramePr/>
          <p:nvPr>
            <p:extLst/>
          </p:nvPr>
        </p:nvGraphicFramePr>
        <p:xfrm>
          <a:off x="714375" y="1316968"/>
          <a:ext cx="7773293" cy="4460177"/>
        </p:xfrm>
        <a:graphic>
          <a:graphicData uri="http://schemas.openxmlformats.org/drawingml/2006/chart">
            <c:chart xmlns:c="http://schemas.openxmlformats.org/drawingml/2006/chart" xmlns:r="http://schemas.openxmlformats.org/officeDocument/2006/relationships" r:id="rId7"/>
          </a:graphicData>
        </a:graphic>
      </p:graphicFrame>
      <p:sp>
        <p:nvSpPr>
          <p:cNvPr id="10" name="Title 1"/>
          <p:cNvSpPr txBox="1">
            <a:spLocks noGrp="1"/>
          </p:cNvSpPr>
          <p:nvPr>
            <p:ph type="title"/>
          </p:nvPr>
        </p:nvSpPr>
        <p:spPr bwMode="auto">
          <a:xfrm>
            <a:off x="1534471" y="325647"/>
            <a:ext cx="7358063"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smtClean="0">
                <a:solidFill>
                  <a:srgbClr val="0070C0"/>
                </a:solidFill>
                <a:latin typeface="+mn-lt"/>
                <a:ea typeface="Lustria" charset="0"/>
                <a:cs typeface="Lustria" charset="0"/>
                <a:sym typeface="Carme" charset="0"/>
              </a:rPr>
              <a:t>Age: The Bankable are skewed towards 16 to 24 years</a:t>
            </a:r>
            <a:endParaRPr lang="en-US" sz="3200" dirty="0">
              <a:solidFill>
                <a:srgbClr val="0070C0"/>
              </a:solidFill>
              <a:latin typeface="+mn-lt"/>
              <a:ea typeface="Lustria" charset="0"/>
              <a:cs typeface="Lustria" charset="0"/>
              <a:sym typeface="Carme" charset="0"/>
            </a:endParaRPr>
          </a:p>
        </p:txBody>
      </p:sp>
    </p:spTree>
    <p:extLst>
      <p:ext uri="{BB962C8B-B14F-4D97-AF65-F5344CB8AC3E}">
        <p14:creationId xmlns:p14="http://schemas.microsoft.com/office/powerpoint/2010/main" val="2727569230"/>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graphicFrame>
        <p:nvGraphicFramePr>
          <p:cNvPr id="12" name="Chart 11"/>
          <p:cNvGraphicFramePr/>
          <p:nvPr>
            <p:extLst/>
          </p:nvPr>
        </p:nvGraphicFramePr>
        <p:xfrm>
          <a:off x="1524000" y="1662249"/>
          <a:ext cx="6096000" cy="4248285"/>
        </p:xfrm>
        <a:graphic>
          <a:graphicData uri="http://schemas.openxmlformats.org/drawingml/2006/chart">
            <c:chart xmlns:c="http://schemas.openxmlformats.org/drawingml/2006/chart" xmlns:r="http://schemas.openxmlformats.org/officeDocument/2006/relationships" r:id="rId7"/>
          </a:graphicData>
        </a:graphic>
      </p:graphicFrame>
      <p:sp>
        <p:nvSpPr>
          <p:cNvPr id="9" name="Title 1"/>
          <p:cNvSpPr txBox="1">
            <a:spLocks noGrp="1"/>
          </p:cNvSpPr>
          <p:nvPr>
            <p:ph type="title"/>
          </p:nvPr>
        </p:nvSpPr>
        <p:spPr bwMode="auto">
          <a:xfrm>
            <a:off x="1312531" y="316843"/>
            <a:ext cx="7653338"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smtClean="0">
                <a:solidFill>
                  <a:srgbClr val="0070C0"/>
                </a:solidFill>
                <a:latin typeface="+mn-lt"/>
                <a:ea typeface="Lustria" charset="0"/>
                <a:cs typeface="Lustria" charset="0"/>
                <a:sym typeface="Carme" charset="0"/>
              </a:rPr>
              <a:t>Education: The Bankable are skewed towards those with higher levels of education </a:t>
            </a:r>
            <a:endParaRPr lang="en-US" sz="3200" dirty="0">
              <a:solidFill>
                <a:srgbClr val="0070C0"/>
              </a:solidFill>
              <a:latin typeface="+mn-lt"/>
              <a:ea typeface="Lustria" charset="0"/>
              <a:cs typeface="Lustria" charset="0"/>
              <a:sym typeface="Carme" charset="0"/>
            </a:endParaRPr>
          </a:p>
        </p:txBody>
      </p:sp>
    </p:spTree>
    <p:extLst>
      <p:ext uri="{BB962C8B-B14F-4D97-AF65-F5344CB8AC3E}">
        <p14:creationId xmlns:p14="http://schemas.microsoft.com/office/powerpoint/2010/main" val="1270431063"/>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 name="pasted-image.pdf"/>
          <p:cNvPicPr>
            <a:picLocks noChangeAspect="1"/>
          </p:cNvPicPr>
          <p:nvPr/>
        </p:nvPicPr>
        <p:blipFill>
          <a:blip r:embed="rId3">
            <a:extLst/>
          </a:blip>
          <a:srcRect t="85988"/>
          <a:stretch>
            <a:fillRect/>
          </a:stretch>
        </p:blipFill>
        <p:spPr>
          <a:xfrm>
            <a:off x="-19706" y="6071530"/>
            <a:ext cx="9183412" cy="804206"/>
          </a:xfrm>
          <a:prstGeom prst="rect">
            <a:avLst/>
          </a:prstGeom>
          <a:ln w="12700">
            <a:miter lim="400000"/>
          </a:ln>
        </p:spPr>
      </p:pic>
      <p:pic>
        <p:nvPicPr>
          <p:cNvPr id="127" name="pasted-image.pdf"/>
          <p:cNvPicPr>
            <a:picLocks noChangeAspect="1"/>
          </p:cNvPicPr>
          <p:nvPr/>
        </p:nvPicPr>
        <p:blipFill>
          <a:blip r:embed="rId4">
            <a:extLst/>
          </a:blip>
          <a:stretch>
            <a:fillRect/>
          </a:stretch>
        </p:blipFill>
        <p:spPr>
          <a:xfrm>
            <a:off x="7292059" y="6193264"/>
            <a:ext cx="1649535" cy="521475"/>
          </a:xfrm>
          <a:prstGeom prst="rect">
            <a:avLst/>
          </a:prstGeom>
          <a:ln w="12700">
            <a:miter lim="400000"/>
          </a:ln>
        </p:spPr>
      </p:pic>
      <p:pic>
        <p:nvPicPr>
          <p:cNvPr id="128" name="pasted-image.pdf"/>
          <p:cNvPicPr>
            <a:picLocks noChangeAspect="1"/>
          </p:cNvPicPr>
          <p:nvPr/>
        </p:nvPicPr>
        <p:blipFill>
          <a:blip r:embed="rId5">
            <a:extLst/>
          </a:blip>
          <a:srcRect t="4498"/>
          <a:stretch>
            <a:fillRect/>
          </a:stretch>
        </p:blipFill>
        <p:spPr>
          <a:xfrm rot="20473894">
            <a:off x="-2781929" y="4750901"/>
            <a:ext cx="9143966" cy="3688118"/>
          </a:xfrm>
          <a:custGeom>
            <a:avLst/>
            <a:gdLst/>
            <a:ahLst/>
            <a:cxnLst>
              <a:cxn ang="0">
                <a:pos x="wd2" y="hd2"/>
              </a:cxn>
              <a:cxn ang="5400000">
                <a:pos x="wd2" y="hd2"/>
              </a:cxn>
              <a:cxn ang="10800000">
                <a:pos x="wd2" y="hd2"/>
              </a:cxn>
              <a:cxn ang="16200000">
                <a:pos x="wd2" y="hd2"/>
              </a:cxn>
            </a:cxnLst>
            <a:rect l="0" t="0" r="r" b="b"/>
            <a:pathLst>
              <a:path w="21600" h="21600" extrusionOk="0">
                <a:moveTo>
                  <a:pt x="1204" y="0"/>
                </a:moveTo>
                <a:lnTo>
                  <a:pt x="0" y="9347"/>
                </a:lnTo>
                <a:lnTo>
                  <a:pt x="0" y="13453"/>
                </a:lnTo>
                <a:lnTo>
                  <a:pt x="10294" y="21600"/>
                </a:lnTo>
                <a:lnTo>
                  <a:pt x="21600" y="21600"/>
                </a:lnTo>
                <a:lnTo>
                  <a:pt x="21600" y="16143"/>
                </a:lnTo>
                <a:lnTo>
                  <a:pt x="1204" y="0"/>
                </a:lnTo>
                <a:close/>
              </a:path>
            </a:pathLst>
          </a:custGeom>
          <a:ln w="12700">
            <a:miter lim="400000"/>
          </a:ln>
        </p:spPr>
      </p:pic>
      <p:pic>
        <p:nvPicPr>
          <p:cNvPr id="2" name="Picture 1" descr="FinScopeMaponl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870" y="316843"/>
            <a:ext cx="1316586" cy="1274567"/>
          </a:xfrm>
          <a:prstGeom prst="rect">
            <a:avLst/>
          </a:prstGeom>
        </p:spPr>
      </p:pic>
      <p:graphicFrame>
        <p:nvGraphicFramePr>
          <p:cNvPr id="5" name="Chart 4"/>
          <p:cNvGraphicFramePr/>
          <p:nvPr>
            <p:extLst/>
          </p:nvPr>
        </p:nvGraphicFramePr>
        <p:xfrm>
          <a:off x="914399" y="1497128"/>
          <a:ext cx="7830589" cy="4513534"/>
        </p:xfrm>
        <a:graphic>
          <a:graphicData uri="http://schemas.openxmlformats.org/drawingml/2006/chart">
            <c:chart xmlns:c="http://schemas.openxmlformats.org/drawingml/2006/chart" xmlns:r="http://schemas.openxmlformats.org/officeDocument/2006/relationships" r:id="rId7"/>
          </a:graphicData>
        </a:graphic>
      </p:graphicFrame>
      <p:sp>
        <p:nvSpPr>
          <p:cNvPr id="3" name="Rectangle 2"/>
          <p:cNvSpPr/>
          <p:nvPr/>
        </p:nvSpPr>
        <p:spPr>
          <a:xfrm>
            <a:off x="6030601" y="1525626"/>
            <a:ext cx="1363288" cy="3733651"/>
          </a:xfrm>
          <a:prstGeom prst="rect">
            <a:avLst/>
          </a:prstGeom>
          <a:noFill/>
          <a:ln w="38100">
            <a:solidFill>
              <a:srgbClr val="FF0000"/>
            </a:solidFill>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p:cNvSpPr txBox="1">
            <a:spLocks/>
          </p:cNvSpPr>
          <p:nvPr/>
        </p:nvSpPr>
        <p:spPr bwMode="auto">
          <a:xfrm>
            <a:off x="1463040" y="382626"/>
            <a:ext cx="730948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dirty="0" smtClean="0">
                <a:solidFill>
                  <a:srgbClr val="0070C0"/>
                </a:solidFill>
                <a:latin typeface="+mn-lt"/>
                <a:ea typeface="Lustria" charset="0"/>
                <a:cs typeface="Lustria" charset="0"/>
                <a:sym typeface="Carme" charset="0"/>
              </a:rPr>
              <a:t>Financial Inclusion: The Bankable are more likely to use mobile money services </a:t>
            </a:r>
            <a:endParaRPr lang="en-US" sz="3200" dirty="0">
              <a:solidFill>
                <a:srgbClr val="0070C0"/>
              </a:solidFill>
              <a:latin typeface="+mn-lt"/>
              <a:ea typeface="Lustria" charset="0"/>
              <a:cs typeface="Lustria" charset="0"/>
              <a:sym typeface="Carme" charset="0"/>
            </a:endParaRPr>
          </a:p>
        </p:txBody>
      </p:sp>
    </p:spTree>
    <p:extLst>
      <p:ext uri="{BB962C8B-B14F-4D97-AF65-F5344CB8AC3E}">
        <p14:creationId xmlns:p14="http://schemas.microsoft.com/office/powerpoint/2010/main" val="443854966"/>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TotalTime>
  <Words>409</Words>
  <Application>Microsoft Office PowerPoint</Application>
  <PresentationFormat>On-screen Show (4:3)</PresentationFormat>
  <Paragraphs>59</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Calibri Light</vt:lpstr>
      <vt:lpstr>Carme</vt:lpstr>
      <vt:lpstr>Helvetica Light</vt:lpstr>
      <vt:lpstr>Helvetica Neue</vt:lpstr>
      <vt:lpstr>Lustria</vt:lpstr>
      <vt:lpstr>Office Theme</vt:lpstr>
      <vt:lpstr>PowerPoint Presentation</vt:lpstr>
      <vt:lpstr>PowerPoint Presentation</vt:lpstr>
      <vt:lpstr>Demand vs. Supply</vt:lpstr>
      <vt:lpstr>17% (4.7 million) of  adults 16 years or older are banked</vt:lpstr>
      <vt:lpstr>Identifying opportunity </vt:lpstr>
      <vt:lpstr>PowerPoint Presentation</vt:lpstr>
      <vt:lpstr>Age: The Bankable are skewed towards 16 to 24 years</vt:lpstr>
      <vt:lpstr>Education: The Bankable are skewed towards those with higher levels of education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Elvis Mushi</dc:creator>
  <cp:lastModifiedBy>Julia Seifert</cp:lastModifiedBy>
  <cp:revision>8</cp:revision>
  <dcterms:created xsi:type="dcterms:W3CDTF">2017-10-19T13:15:03Z</dcterms:created>
  <dcterms:modified xsi:type="dcterms:W3CDTF">2017-11-07T06:14:24Z</dcterms:modified>
</cp:coreProperties>
</file>