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8"/>
  </p:notesMasterIdLst>
  <p:sldIdLst>
    <p:sldId id="260" r:id="rId2"/>
    <p:sldId id="319" r:id="rId3"/>
    <p:sldId id="320" r:id="rId4"/>
    <p:sldId id="321" r:id="rId5"/>
    <p:sldId id="322" r:id="rId6"/>
    <p:sldId id="32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6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FSDT\AppData\Roaming\Microsoft\Excel\Book6%20(version%201).xlsb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Formal Financial Services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0.17</c:v>
                </c:pt>
                <c:pt idx="2">
                  <c:v>0.15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0.02</c:v>
                </c:pt>
                <c:pt idx="6" formatCode="0.00%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426-8A67-ED3A889BF8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 formatCode="0.00%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B-4426-8A67-ED3A889BF8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6666464"/>
        <c:axId val="416666072"/>
      </c:barChart>
      <c:catAx>
        <c:axId val="416666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16666072"/>
        <c:crosses val="autoZero"/>
        <c:auto val="1"/>
        <c:lblAlgn val="ctr"/>
        <c:lblOffset val="100"/>
        <c:noMultiLvlLbl val="0"/>
      </c:catAx>
      <c:valAx>
        <c:axId val="4166660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1666646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Informal Financial Service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889800420377451"/>
          <c:y val="0.21681140603894145"/>
          <c:w val="0.41553678844126885"/>
          <c:h val="0.6545970991650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Shop &amp; supply chain credit</c:v>
                </c:pt>
                <c:pt idx="1">
                  <c:v>Informal Moneylender</c:v>
                </c:pt>
                <c:pt idx="2">
                  <c:v>Savings Group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0.252</c:v>
                </c:pt>
                <c:pt idx="1">
                  <c:v>2.5999999999999999E-2</c:v>
                </c:pt>
                <c:pt idx="2">
                  <c:v>0.12000000000000001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F-4110-94C7-EA496CEA2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Shop &amp; supply chain credit</c:v>
                </c:pt>
                <c:pt idx="1">
                  <c:v>Informal Moneylender</c:v>
                </c:pt>
                <c:pt idx="2">
                  <c:v>Savings Group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0.12000000000000001</c:v>
                </c:pt>
                <c:pt idx="1">
                  <c:v>4.0000000000000008E-2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3F-4110-94C7-EA496CEA21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6665288"/>
        <c:axId val="416664896"/>
      </c:barChart>
      <c:catAx>
        <c:axId val="41666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16664896"/>
        <c:crosses val="autoZero"/>
        <c:auto val="1"/>
        <c:lblAlgn val="ctr"/>
        <c:lblOffset val="100"/>
        <c:noMultiLvlLbl val="0"/>
      </c:catAx>
      <c:valAx>
        <c:axId val="4166648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166652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Why are they saving?</a:t>
            </a:r>
          </a:p>
          <a:p>
            <a:pPr>
              <a:defRPr/>
            </a:pPr>
            <a:r>
              <a:rPr lang="en-US" b="0" dirty="0" smtClean="0"/>
              <a:t>Base=only </a:t>
            </a:r>
            <a:r>
              <a:rPr lang="en-US" b="0" dirty="0"/>
              <a:t>those who save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Saving!$A$2:$B$13</c:f>
              <c:multiLvlStrCache>
                <c:ptCount val="12"/>
                <c:lvl>
                  <c:pt idx="0">
                    <c:v>Retirement or old age</c:v>
                  </c:pt>
                  <c:pt idx="1">
                    <c:v>Buying livestock</c:v>
                  </c:pt>
                  <c:pt idx="2">
                    <c:v>Buying land</c:v>
                  </c:pt>
                  <c:pt idx="3">
                    <c:v>Buying or building a house to live in</c:v>
                  </c:pt>
                  <c:pt idx="4">
                    <c:v>Starting or expanding business</c:v>
                  </c:pt>
                  <c:pt idx="5">
                    <c:v>Business expenses</c:v>
                  </c:pt>
                  <c:pt idx="6">
                    <c:v>Farming expenses </c:v>
                  </c:pt>
                  <c:pt idx="7">
                    <c:v>Education or school fees</c:v>
                  </c:pt>
                  <c:pt idx="8">
                    <c:v>Funeral expenses when needed</c:v>
                  </c:pt>
                  <c:pt idx="9">
                    <c:v>Medical expenses either planned or emergency</c:v>
                  </c:pt>
                  <c:pt idx="10">
                    <c:v>An emergency other than medical</c:v>
                  </c:pt>
                  <c:pt idx="11">
                    <c:v>Living expenses</c:v>
                  </c:pt>
                </c:lvl>
                <c:lvl>
                  <c:pt idx="0">
                    <c:v>Asset Building - 9%</c:v>
                  </c:pt>
                  <c:pt idx="4">
                    <c:v>Productive Investment - 9%</c:v>
                  </c:pt>
                  <c:pt idx="7">
                    <c:v>Smoothing Cashflow - 82%</c:v>
                  </c:pt>
                </c:lvl>
              </c:multiLvlStrCache>
            </c:multiLvlStrRef>
          </c:cat>
          <c:val>
            <c:numRef>
              <c:f>Saving!$C$2:$C$13</c:f>
              <c:numCache>
                <c:formatCode>0%</c:formatCode>
                <c:ptCount val="12"/>
                <c:pt idx="0">
                  <c:v>8.3932058071695733E-3</c:v>
                </c:pt>
                <c:pt idx="1">
                  <c:v>1.6203800573244241E-2</c:v>
                </c:pt>
                <c:pt idx="2">
                  <c:v>2.0843763556552843E-2</c:v>
                </c:pt>
                <c:pt idx="3">
                  <c:v>4.3634184748385887E-2</c:v>
                </c:pt>
                <c:pt idx="4">
                  <c:v>4.0000000000000015E-2</c:v>
                </c:pt>
                <c:pt idx="5">
                  <c:v>2.3187371313258126E-2</c:v>
                </c:pt>
                <c:pt idx="6">
                  <c:v>2.785676859379986E-2</c:v>
                </c:pt>
                <c:pt idx="7">
                  <c:v>6.2341517276163425E-2</c:v>
                </c:pt>
                <c:pt idx="8">
                  <c:v>1.5035067436762611E-2</c:v>
                </c:pt>
                <c:pt idx="9">
                  <c:v>0.11</c:v>
                </c:pt>
                <c:pt idx="10">
                  <c:v>0.18400769976466005</c:v>
                </c:pt>
                <c:pt idx="11">
                  <c:v>0.44526278414770448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F-41FF-83C5-765027ABF0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9915376"/>
        <c:axId val="509915768"/>
      </c:barChart>
      <c:catAx>
        <c:axId val="509915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9915768"/>
        <c:crosses val="autoZero"/>
        <c:auto val="1"/>
        <c:lblAlgn val="ctr"/>
        <c:lblOffset val="100"/>
        <c:noMultiLvlLbl val="0"/>
      </c:catAx>
      <c:valAx>
        <c:axId val="5099157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0991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Why do they borrow?</a:t>
            </a:r>
          </a:p>
          <a:p>
            <a:pPr>
              <a:defRPr/>
            </a:pPr>
            <a:r>
              <a:rPr lang="en-US"/>
              <a:t>Base=only those who borrow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Borrowing!$B$1:$C$12</c:f>
              <c:multiLvlStrCache>
                <c:ptCount val="12"/>
                <c:lvl>
                  <c:pt idx="0">
                    <c:v>Buying livestock</c:v>
                  </c:pt>
                  <c:pt idx="1">
                    <c:v>Buying land (farm or living)</c:v>
                  </c:pt>
                  <c:pt idx="2">
                    <c:v>Buying, building, improving a house to live in</c:v>
                  </c:pt>
                  <c:pt idx="3">
                    <c:v>Business expenses</c:v>
                  </c:pt>
                  <c:pt idx="4">
                    <c:v>Farming expenses</c:v>
                  </c:pt>
                  <c:pt idx="5">
                    <c:v>Starting or expanding your business</c:v>
                  </c:pt>
                  <c:pt idx="6">
                    <c:v>Other cash flow regulating expenses</c:v>
                  </c:pt>
                  <c:pt idx="7">
                    <c:v>Funeral expenses</c:v>
                  </c:pt>
                  <c:pt idx="8">
                    <c:v>Education or school fees</c:v>
                  </c:pt>
                  <c:pt idx="9">
                    <c:v>An emergency other than medical</c:v>
                  </c:pt>
                  <c:pt idx="10">
                    <c:v>Living expenses </c:v>
                  </c:pt>
                  <c:pt idx="11">
                    <c:v>Medical expenses/medical emergencies</c:v>
                  </c:pt>
                </c:lvl>
                <c:lvl>
                  <c:pt idx="0">
                    <c:v>Asset Building - 7%</c:v>
                  </c:pt>
                  <c:pt idx="3">
                    <c:v>Productive investmet - 19%</c:v>
                  </c:pt>
                  <c:pt idx="6">
                    <c:v>Smoothing Cashflow - 74%</c:v>
                  </c:pt>
                </c:lvl>
              </c:multiLvlStrCache>
            </c:multiLvlStrRef>
          </c:cat>
          <c:val>
            <c:numRef>
              <c:f>Borrowing!$D$1:$D$12</c:f>
              <c:numCache>
                <c:formatCode>0%</c:formatCode>
                <c:ptCount val="12"/>
                <c:pt idx="0">
                  <c:v>1.0000000000000004E-2</c:v>
                </c:pt>
                <c:pt idx="1">
                  <c:v>2.0000000000000007E-2</c:v>
                </c:pt>
                <c:pt idx="2">
                  <c:v>4.0000000000000015E-2</c:v>
                </c:pt>
                <c:pt idx="3">
                  <c:v>1.0000000000000004E-2</c:v>
                </c:pt>
                <c:pt idx="4">
                  <c:v>8.0000000000000029E-2</c:v>
                </c:pt>
                <c:pt idx="5">
                  <c:v>0.1</c:v>
                </c:pt>
                <c:pt idx="6">
                  <c:v>2.0000000000000007E-2</c:v>
                </c:pt>
                <c:pt idx="7">
                  <c:v>4.0000000000000015E-2</c:v>
                </c:pt>
                <c:pt idx="8">
                  <c:v>7.0000000000000021E-2</c:v>
                </c:pt>
                <c:pt idx="9">
                  <c:v>0.14000000000000001</c:v>
                </c:pt>
                <c:pt idx="10">
                  <c:v>0.23</c:v>
                </c:pt>
                <c:pt idx="11">
                  <c:v>0.24000000000000005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4-4CF3-B71B-6926FC84DE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9916552"/>
        <c:axId val="509916944"/>
      </c:barChart>
      <c:catAx>
        <c:axId val="509916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09916944"/>
        <c:crosses val="autoZero"/>
        <c:auto val="1"/>
        <c:lblAlgn val="ctr"/>
        <c:lblOffset val="100"/>
        <c:noMultiLvlLbl val="0"/>
      </c:catAx>
      <c:valAx>
        <c:axId val="5099169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09916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What are the </a:t>
            </a:r>
            <a:r>
              <a:rPr lang="en-US" b="1" dirty="0" smtClean="0"/>
              <a:t>biggest challenges </a:t>
            </a:r>
            <a:r>
              <a:rPr lang="en-US" b="1" dirty="0"/>
              <a:t>of growing your business?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Sheet2!$C$16</c:f>
              <c:strCache>
                <c:ptCount val="1"/>
                <c:pt idx="0">
                  <c:v>Business owners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Sheet2!$B$17:$B$26</c:f>
              <c:strCache>
                <c:ptCount val="10"/>
                <c:pt idx="0">
                  <c:v>Access to market information</c:v>
                </c:pt>
                <c:pt idx="1">
                  <c:v>Lack of storage facilities/warehouses</c:v>
                </c:pt>
                <c:pt idx="2">
                  <c:v>Access to  transport</c:v>
                </c:pt>
                <c:pt idx="3">
                  <c:v>Access to infrastructure</c:v>
                </c:pt>
                <c:pt idx="4">
                  <c:v>Marketing</c:v>
                </c:pt>
                <c:pt idx="5">
                  <c:v>Access to natural capital – land, water</c:v>
                </c:pt>
                <c:pt idx="6">
                  <c:v>Don’t get fair prices</c:v>
                </c:pt>
                <c:pt idx="7">
                  <c:v>Other, specify</c:v>
                </c:pt>
                <c:pt idx="8">
                  <c:v>Access to credit/finance</c:v>
                </c:pt>
                <c:pt idx="9">
                  <c:v>Client/customer base too small/narrow</c:v>
                </c:pt>
              </c:strCache>
            </c:strRef>
          </c:cat>
          <c:val>
            <c:numRef>
              <c:f>Sheet2!$C$17:$C$26</c:f>
              <c:numCache>
                <c:formatCode>0%</c:formatCode>
                <c:ptCount val="10"/>
                <c:pt idx="0">
                  <c:v>1.3599999999999999E-2</c:v>
                </c:pt>
                <c:pt idx="1">
                  <c:v>2.0299999999999999E-2</c:v>
                </c:pt>
                <c:pt idx="2">
                  <c:v>2.3599999999999999E-2</c:v>
                </c:pt>
                <c:pt idx="3">
                  <c:v>3.7600000000000001E-2</c:v>
                </c:pt>
                <c:pt idx="4">
                  <c:v>6.4699999999999994E-2</c:v>
                </c:pt>
                <c:pt idx="5">
                  <c:v>9.9000000000000005E-2</c:v>
                </c:pt>
                <c:pt idx="6">
                  <c:v>0.12839999999999999</c:v>
                </c:pt>
                <c:pt idx="7">
                  <c:v>0.12989999999999999</c:v>
                </c:pt>
                <c:pt idx="8">
                  <c:v>0.1308</c:v>
                </c:pt>
                <c:pt idx="9">
                  <c:v>0.35210000000000002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D-4CB0-B599-830F6796D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0038496"/>
        <c:axId val="360038888"/>
      </c:barChart>
      <c:catAx>
        <c:axId val="36003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038888"/>
        <c:crosses val="autoZero"/>
        <c:auto val="1"/>
        <c:lblAlgn val="ctr"/>
        <c:lblOffset val="100"/>
        <c:noMultiLvlLbl val="0"/>
      </c:catAx>
      <c:valAx>
        <c:axId val="360038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003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A20C-D7E2-46AE-A394-9E7E1B397F2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903D-234D-490F-A6FF-A7EFFCD8F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7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3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2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996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0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8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9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661E-A64D-4753-882D-80925B7B34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4FF4-6F33-49EA-9826-8F372D7BAB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98" y="-890790"/>
            <a:ext cx="12488592" cy="8324989"/>
          </a:xfrm>
          <a:prstGeom prst="rect">
            <a:avLst/>
          </a:prstGeom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292370">
            <a:off x="-2880954" y="3294052"/>
            <a:ext cx="9993196" cy="4220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62" y="0"/>
                </a:moveTo>
                <a:lnTo>
                  <a:pt x="1335" y="0"/>
                </a:lnTo>
                <a:lnTo>
                  <a:pt x="0" y="9899"/>
                </a:lnTo>
                <a:lnTo>
                  <a:pt x="0" y="13820"/>
                </a:lnTo>
                <a:lnTo>
                  <a:pt x="10293" y="21600"/>
                </a:lnTo>
                <a:lnTo>
                  <a:pt x="21600" y="21600"/>
                </a:lnTo>
                <a:lnTo>
                  <a:pt x="21600" y="8797"/>
                </a:lnTo>
                <a:lnTo>
                  <a:pt x="996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9480" y="2156940"/>
            <a:ext cx="3116036" cy="12095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985965" y="2959125"/>
            <a:ext cx="9858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50295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8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790372" y="4735752"/>
            <a:ext cx="7163456" cy="166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Investments    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565" y="2238912"/>
            <a:ext cx="7902869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Rethinking Financial Services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90" y="3035215"/>
            <a:ext cx="528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 smtClean="0">
                <a:solidFill>
                  <a:srgbClr val="000000"/>
                </a:solidFill>
              </a:rPr>
              <a:t>Taking Stock of our achievements and forging the way forward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0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" y="57619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0891" y="131340"/>
            <a:ext cx="7866992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Capital Markets are still lagging behind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304502" y="1254619"/>
          <a:ext cx="446510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4878105" y="1271008"/>
          <a:ext cx="406349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718983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5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0883" y="183720"/>
            <a:ext cx="7993117" cy="114300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       </a:t>
            </a:r>
            <a:r>
              <a:rPr lang="en-US" sz="24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43% of adult Tanzanians saved in the past 12 months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662152" y="1008885"/>
          <a:ext cx="8077114" cy="512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62152" y="1869115"/>
            <a:ext cx="752311" cy="1593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124704" y="2074872"/>
            <a:ext cx="1615811" cy="115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CASHFLOW SMOOTHING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82%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84998" y="3458768"/>
            <a:ext cx="1295223" cy="115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PRODUCTIVE INVESTMENT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284998" y="4726170"/>
            <a:ext cx="1295223" cy="115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ASSET BUILDING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9%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604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/>
          </p:nvPr>
        </p:nvGraphicFramePr>
        <p:xfrm>
          <a:off x="520262" y="954128"/>
          <a:ext cx="8398886" cy="515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6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41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2" y="152400"/>
            <a:ext cx="8008883" cy="1143000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     44</a:t>
            </a:r>
            <a:r>
              <a:rPr lang="en-US" sz="24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% of adult Tanzanians borrowed in the last 12 months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8702" y="5081094"/>
            <a:ext cx="2506717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59% of those borrowing borrowed more than once in the past 12 month 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152" y="1869115"/>
            <a:ext cx="752311" cy="1593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-82527" y="2160364"/>
            <a:ext cx="1869332" cy="115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CASHFLOW SMOOTHING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74%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214055" y="3594068"/>
            <a:ext cx="1295223" cy="115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PRODUCTIVE INVESTMENT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19%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236834" y="4768015"/>
            <a:ext cx="1195781" cy="1159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ASSET BUILDING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7%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05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5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0884" y="183720"/>
            <a:ext cx="7178730" cy="11430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       Customer base is a key challenge 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152" y="1869115"/>
            <a:ext cx="752311" cy="15934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388109"/>
              </p:ext>
            </p:extLst>
          </p:nvPr>
        </p:nvGraphicFramePr>
        <p:xfrm>
          <a:off x="1414463" y="1057276"/>
          <a:ext cx="7300912" cy="4614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33265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128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Lustria</vt:lpstr>
      <vt:lpstr>2_Office Theme</vt:lpstr>
      <vt:lpstr>PowerPoint Presentation</vt:lpstr>
      <vt:lpstr>PowerPoint Presentation</vt:lpstr>
      <vt:lpstr>Capital Markets are still lagging behind</vt:lpstr>
      <vt:lpstr>        43% of adult Tanzanians saved in the past 12 months</vt:lpstr>
      <vt:lpstr>      44% of adult Tanzanians borrowed in the last 12 months</vt:lpstr>
      <vt:lpstr>        Customer base is a key challenge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Julia Seifert</cp:lastModifiedBy>
  <cp:revision>20</cp:revision>
  <dcterms:created xsi:type="dcterms:W3CDTF">2017-10-18T09:17:10Z</dcterms:created>
  <dcterms:modified xsi:type="dcterms:W3CDTF">2017-11-07T06:11:12Z</dcterms:modified>
</cp:coreProperties>
</file>