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comments/comment19.xml" ContentType="application/vnd.openxmlformats-officedocument.presentationml.comments+xml"/>
  <Override PartName="/ppt/comments/comment37.xml" ContentType="application/vnd.openxmlformats-officedocument.presentationml.comment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omments/comment8.xml" ContentType="application/vnd.openxmlformats-officedocument.presentationml.comments+xml"/>
  <Override PartName="/ppt/comments/comment26.xml" ContentType="application/vnd.openxmlformats-officedocument.presentationml.comment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s/comment6.xml" ContentType="application/vnd.openxmlformats-officedocument.presentationml.comments+xml"/>
  <Override PartName="/ppt/comments/comment13.xml" ContentType="application/vnd.openxmlformats-officedocument.presentationml.comments+xml"/>
  <Override PartName="/ppt/comments/comment15.xml" ContentType="application/vnd.openxmlformats-officedocument.presentationml.comments+xml"/>
  <Override PartName="/ppt/comments/comment24.xml" ContentType="application/vnd.openxmlformats-officedocument.presentationml.comments+xml"/>
  <Override PartName="/ppt/comments/comment33.xml" ContentType="application/vnd.openxmlformats-officedocument.presentationml.comment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s/comment4.xml" ContentType="application/vnd.openxmlformats-officedocument.presentationml.comments+xml"/>
  <Override PartName="/ppt/comments/comment11.xml" ContentType="application/vnd.openxmlformats-officedocument.presentationml.comments+xml"/>
  <Override PartName="/ppt/comments/comment22.xml" ContentType="application/vnd.openxmlformats-officedocument.presentationml.comments+xml"/>
  <Override PartName="/ppt/comments/comment31.xml" ContentType="application/vnd.openxmlformats-officedocument.presentationml.comments+xml"/>
  <Override PartName="/ppt/comments/comment40.xml" ContentType="application/vnd.openxmlformats-officedocument.presentationml.comments+xml"/>
  <Override PartName="/ppt/commentAuthors.xml" ContentType="application/vnd.openxmlformats-officedocument.presentationml.commentAuthors+xml"/>
  <Override PartName="/ppt/comments/comment2.xml" ContentType="application/vnd.openxmlformats-officedocument.presentationml.comments+xml"/>
  <Override PartName="/ppt/comments/comment20.xml" ContentType="application/vnd.openxmlformats-officedocument.presentationml.comment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comments/comment29.xml" ContentType="application/vnd.openxmlformats-officedocument.presentationml.comment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omments/comment9.xml" ContentType="application/vnd.openxmlformats-officedocument.presentationml.comments+xml"/>
  <Override PartName="/ppt/comments/comment18.xml" ContentType="application/vnd.openxmlformats-officedocument.presentationml.comments+xml"/>
  <Override PartName="/ppt/comments/comment27.xml" ContentType="application/vnd.openxmlformats-officedocument.presentationml.comments+xml"/>
  <Override PartName="/ppt/comments/comment36.xml" ContentType="application/vnd.openxmlformats-officedocument.presentationml.comments+xml"/>
  <Override PartName="/ppt/comments/comment38.xml" ContentType="application/vnd.openxmlformats-officedocument.presentationml.comment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comments/comment7.xml" ContentType="application/vnd.openxmlformats-officedocument.presentationml.comments+xml"/>
  <Override PartName="/ppt/comments/comment16.xml" ContentType="application/vnd.openxmlformats-officedocument.presentationml.comments+xml"/>
  <Override PartName="/ppt/comments/comment25.xml" ContentType="application/vnd.openxmlformats-officedocument.presentationml.comments+xml"/>
  <Override PartName="/ppt/comments/comment34.xml" ContentType="application/vnd.openxmlformats-officedocument.presentationml.comment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comments/comment5.xml" ContentType="application/vnd.openxmlformats-officedocument.presentationml.comments+xml"/>
  <Override PartName="/ppt/comments/comment14.xml" ContentType="application/vnd.openxmlformats-officedocument.presentationml.comments+xml"/>
  <Override PartName="/ppt/comments/comment23.xml" ContentType="application/vnd.openxmlformats-officedocument.presentationml.comments+xml"/>
  <Override PartName="/ppt/comments/comment32.xml" ContentType="application/vnd.openxmlformats-officedocument.presentationml.comment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omments/comment3.xml" ContentType="application/vnd.openxmlformats-officedocument.presentationml.comments+xml"/>
  <Override PartName="/ppt/comments/comment12.xml" ContentType="application/vnd.openxmlformats-officedocument.presentationml.comments+xml"/>
  <Override PartName="/ppt/comments/comment21.xml" ContentType="application/vnd.openxmlformats-officedocument.presentationml.comments+xml"/>
  <Override PartName="/ppt/comments/comment30.xml" ContentType="application/vnd.openxmlformats-officedocument.presentationml.comments+xml"/>
  <Override PartName="/ppt/comments/comment41.xml" ContentType="application/vnd.openxmlformats-officedocument.presentationml.comment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10.xml" ContentType="application/vnd.openxmlformats-officedocument.presentationml.comment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comments/comment39.xml" ContentType="application/vnd.openxmlformats-officedocument.presentationml.comment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omments/comment28.xml" ContentType="application/vnd.openxmlformats-officedocument.presentationml.comment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comments/comment17.xml" ContentType="application/vnd.openxmlformats-officedocument.presentationml.comments+xml"/>
  <Override PartName="/ppt/comments/comment35.xml" ContentType="application/vnd.openxmlformats-officedocument.presentationml.comments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89" r:id="rId2"/>
    <p:sldId id="285" r:id="rId3"/>
    <p:sldId id="284" r:id="rId4"/>
    <p:sldId id="256" r:id="rId5"/>
    <p:sldId id="257" r:id="rId6"/>
    <p:sldId id="259" r:id="rId7"/>
    <p:sldId id="296" r:id="rId8"/>
    <p:sldId id="260" r:id="rId9"/>
    <p:sldId id="286" r:id="rId10"/>
    <p:sldId id="261" r:id="rId11"/>
    <p:sldId id="315" r:id="rId12"/>
    <p:sldId id="316" r:id="rId13"/>
    <p:sldId id="263" r:id="rId14"/>
    <p:sldId id="307" r:id="rId15"/>
    <p:sldId id="264" r:id="rId16"/>
    <p:sldId id="265" r:id="rId17"/>
    <p:sldId id="266" r:id="rId18"/>
    <p:sldId id="267" r:id="rId19"/>
    <p:sldId id="308" r:id="rId20"/>
    <p:sldId id="309" r:id="rId21"/>
    <p:sldId id="270" r:id="rId22"/>
    <p:sldId id="271" r:id="rId23"/>
    <p:sldId id="310" r:id="rId24"/>
    <p:sldId id="312" r:id="rId25"/>
    <p:sldId id="311" r:id="rId26"/>
    <p:sldId id="313" r:id="rId27"/>
    <p:sldId id="273" r:id="rId28"/>
    <p:sldId id="274" r:id="rId29"/>
    <p:sldId id="314" r:id="rId30"/>
    <p:sldId id="276" r:id="rId31"/>
    <p:sldId id="277" r:id="rId32"/>
    <p:sldId id="278" r:id="rId33"/>
    <p:sldId id="279" r:id="rId34"/>
    <p:sldId id="280" r:id="rId35"/>
    <p:sldId id="281" r:id="rId36"/>
    <p:sldId id="302" r:id="rId37"/>
    <p:sldId id="303" r:id="rId38"/>
    <p:sldId id="304" r:id="rId39"/>
    <p:sldId id="305" r:id="rId40"/>
    <p:sldId id="306" r:id="rId41"/>
    <p:sldId id="288" r:id="rId42"/>
    <p:sldId id="282" r:id="rId43"/>
    <p:sldId id="283" r:id="rId4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" lastIdx="6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C1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52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32">
    <p:pos x="764" y="4141"/>
    <p:text/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60">
    <p:pos x="764" y="4141"/>
    <p:text/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8">
    <p:pos x="764" y="4141"/>
    <p:text/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49">
    <p:pos x="764" y="4141"/>
    <p:text/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9">
    <p:pos x="764" y="4141"/>
    <p:text/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10">
    <p:pos x="764" y="4141"/>
    <p:text/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11">
    <p:pos x="764" y="4141"/>
    <p:text/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12">
    <p:pos x="764" y="4141"/>
    <p:text/>
  </p:cm>
</p:cmLst>
</file>

<file path=ppt/comments/comment1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50">
    <p:pos x="764" y="4141"/>
    <p:text/>
  </p:cm>
</p:cmLst>
</file>

<file path=ppt/comments/comment1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51">
    <p:pos x="764" y="4141"/>
    <p:text/>
  </p:cm>
</p:cmLst>
</file>

<file path=ppt/comments/comment1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15">
    <p:pos x="764" y="4141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31">
    <p:pos x="764" y="4141"/>
    <p:text/>
  </p:cm>
</p:cmLst>
</file>

<file path=ppt/comments/comment2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16">
    <p:pos x="764" y="4141"/>
    <p:text/>
  </p:cm>
</p:cmLst>
</file>

<file path=ppt/comments/comment2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52">
    <p:pos x="764" y="4141"/>
    <p:text/>
  </p:cm>
</p:cmLst>
</file>

<file path=ppt/comments/comment2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54">
    <p:pos x="764" y="4141"/>
    <p:text/>
  </p:cm>
</p:cmLst>
</file>

<file path=ppt/comments/comment2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53">
    <p:pos x="764" y="4141"/>
    <p:text/>
  </p:cm>
</p:cmLst>
</file>

<file path=ppt/comments/comment2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55">
    <p:pos x="764" y="4141"/>
    <p:text/>
  </p:cm>
</p:cmLst>
</file>

<file path=ppt/comments/comment2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19">
    <p:pos x="764" y="4141"/>
    <p:text/>
  </p:cm>
</p:cmLst>
</file>

<file path=ppt/comments/comment2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21">
    <p:pos x="764" y="4141"/>
    <p:text/>
  </p:cm>
</p:cmLst>
</file>

<file path=ppt/comments/comment2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56">
    <p:pos x="764" y="4141"/>
    <p:text/>
  </p:cm>
</p:cmLst>
</file>

<file path=ppt/comments/comment2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23">
    <p:pos x="764" y="4141"/>
    <p:text/>
  </p:cm>
</p:cmLst>
</file>

<file path=ppt/comments/comment2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24">
    <p:pos x="764" y="4141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1">
    <p:pos x="764" y="4141"/>
    <p:text/>
  </p:cm>
</p:cmLst>
</file>

<file path=ppt/comments/comment3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25">
    <p:pos x="764" y="4141"/>
    <p:text/>
  </p:cm>
</p:cmLst>
</file>

<file path=ppt/comments/comment3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26">
    <p:pos x="764" y="4141"/>
    <p:text/>
  </p:cm>
</p:cmLst>
</file>

<file path=ppt/comments/comment3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27">
    <p:pos x="764" y="4141"/>
    <p:text/>
  </p:cm>
</p:cmLst>
</file>

<file path=ppt/comments/comment3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28">
    <p:pos x="764" y="4141"/>
    <p:text/>
  </p:cm>
</p:cmLst>
</file>

<file path=ppt/comments/comment3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43">
    <p:pos x="764" y="4141"/>
    <p:text/>
  </p:cm>
</p:cmLst>
</file>

<file path=ppt/comments/comment3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44">
    <p:pos x="764" y="4141"/>
    <p:text/>
  </p:cm>
</p:cmLst>
</file>

<file path=ppt/comments/comment3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45">
    <p:pos x="764" y="4141"/>
    <p:text/>
  </p:cm>
</p:cmLst>
</file>

<file path=ppt/comments/comment3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46">
    <p:pos x="764" y="4141"/>
    <p:text/>
  </p:cm>
</p:cmLst>
</file>

<file path=ppt/comments/comment3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47">
    <p:pos x="764" y="4141"/>
    <p:text/>
  </p:cm>
</p:cmLst>
</file>

<file path=ppt/comments/comment3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35">
    <p:pos x="764" y="4141"/>
    <p:text/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4">
    <p:pos x="764" y="4141"/>
    <p:text/>
  </p:cm>
</p:cmLst>
</file>

<file path=ppt/comments/comment4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29">
    <p:pos x="764" y="4141"/>
    <p:text/>
  </p:cm>
</p:cmLst>
</file>

<file path=ppt/comments/comment4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30">
    <p:pos x="764" y="4141"/>
    <p:text/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37">
    <p:pos x="764" y="4141"/>
    <p:text/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5">
    <p:pos x="764" y="4141"/>
    <p:text/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33">
    <p:pos x="764" y="4141"/>
    <p:text/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6">
    <p:pos x="764" y="4141"/>
    <p:text/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3-27T13:57:33.333" idx="59">
    <p:pos x="764" y="4141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CC76F29-F63C-46DB-BF97-6918CAAE154A}" type="datetimeFigureOut">
              <a:rPr lang="en-US"/>
              <a:pPr/>
              <a:t>4/1/2014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2A5ACB5-5B9A-45B6-88E0-89FA01C25AD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369A44A-41BC-45FE-BE81-11160CD53AF4}" type="datetimeFigureOut">
              <a:rPr lang="en-US"/>
              <a:pPr/>
              <a:t>4/1/2014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B982C9-06EC-4C31-9198-3C1C6661C00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49C0EA-5C11-40EC-8E03-ED2C2237E46E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816C42-2E6D-4BC0-849F-0B8192B01B9B}" type="datetimeFigureOut">
              <a:rPr lang="en-US"/>
              <a:pPr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56BE3-916B-4694-9092-40B2D5D485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C3D6FC-2AA9-4A39-8654-6DE3A01E73CF}" type="datetimeFigureOut">
              <a:rPr lang="en-US"/>
              <a:pPr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AC9EAF-C89B-47BA-A63C-43474ED8E8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76ED4E-ED0C-4656-86FB-38A24E2BCDC4}" type="datetimeFigureOut">
              <a:rPr lang="en-US"/>
              <a:pPr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92A29-3561-46A7-A9D5-153E31AE20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FCD856-CF1F-4E43-AA3E-0D9F3DAA1C60}" type="datetimeFigureOut">
              <a:rPr lang="en-US"/>
              <a:pPr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82353-2247-4C60-BA52-FF5C54BB93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4094FF-4C90-4B42-AB99-88CEA89955E3}" type="datetimeFigureOut">
              <a:rPr lang="en-US"/>
              <a:pPr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BB1BD-009B-4EA0-BADB-66E7573931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78C1FF-A0F7-4E01-8883-DB9396C9FB70}" type="datetimeFigureOut">
              <a:rPr lang="en-US"/>
              <a:pPr/>
              <a:t>4/1/2014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CFC08-847D-4E25-A054-CAF168F374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40A851-BEAA-4C95-ABAF-7391582A7198}" type="datetimeFigureOut">
              <a:rPr lang="en-US"/>
              <a:pPr/>
              <a:t>4/1/2014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812C-B5AE-4BE1-87DE-9E18E8FC40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9F182F-6CEC-4315-A0A0-DC96675A165E}" type="datetimeFigureOut">
              <a:rPr lang="en-US"/>
              <a:pPr/>
              <a:t>4/1/2014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948A1-74C5-4D03-BF53-07DFE1E385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98909C-A676-49DE-BED1-AEFBD67E20B8}" type="datetimeFigureOut">
              <a:rPr lang="en-US"/>
              <a:pPr/>
              <a:t>4/1/2014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C7D5C9-3FE4-4F17-8D48-B639AB8D4E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59887F-28BA-468B-BA12-3EBD4D361FF9}" type="datetimeFigureOut">
              <a:rPr lang="en-US"/>
              <a:pPr/>
              <a:t>4/1/2014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90EA5-5CB1-4675-A42D-D285F9E154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0E2719-4DD1-4734-A2FE-D14F1968A87A}" type="datetimeFigureOut">
              <a:rPr lang="en-US"/>
              <a:pPr/>
              <a:t>4/1/2014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0B150-B96A-430A-9310-10536E20DE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50821B77-1DA2-4A95-A114-4D1859830538}" type="datetimeFigureOut">
              <a:rPr lang="en-US"/>
              <a:pPr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FD12DA4-3BA9-4381-918E-1482E38F16A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8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9.xml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comments" Target="../comments/comment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1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2.xml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3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4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5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6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7.xml"/><Relationship Id="rId5" Type="http://schemas.openxmlformats.org/officeDocument/2006/relationships/image" Target="../media/image21.emf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8.xml"/><Relationship Id="rId5" Type="http://schemas.openxmlformats.org/officeDocument/2006/relationships/image" Target="../media/image23.emf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9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20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21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22.xml"/><Relationship Id="rId5" Type="http://schemas.openxmlformats.org/officeDocument/2006/relationships/image" Target="../media/image28.emf"/><Relationship Id="rId4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23.xml"/><Relationship Id="rId5" Type="http://schemas.openxmlformats.org/officeDocument/2006/relationships/image" Target="../media/image28.emf"/><Relationship Id="rId4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4.xml"/><Relationship Id="rId3" Type="http://schemas.openxmlformats.org/officeDocument/2006/relationships/image" Target="../media/image2.emf"/><Relationship Id="rId7" Type="http://schemas.openxmlformats.org/officeDocument/2006/relationships/image" Target="../media/image29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25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26.xml"/><Relationship Id="rId5" Type="http://schemas.openxmlformats.org/officeDocument/2006/relationships/image" Target="../media/image32.jpeg"/><Relationship Id="rId4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27.xml"/><Relationship Id="rId5" Type="http://schemas.openxmlformats.org/officeDocument/2006/relationships/image" Target="../media/image34.emf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comments" Target="../comments/commen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28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29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30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31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3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40.xml"/><Relationship Id="rId4" Type="http://schemas.openxmlformats.org/officeDocument/2006/relationships/image" Target="../media/image4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41.xml"/><Relationship Id="rId4" Type="http://schemas.openxmlformats.org/officeDocument/2006/relationships/image" Target="../media/image4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536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3413" y="2197100"/>
            <a:ext cx="50784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457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1212850" y="2359025"/>
            <a:ext cx="7183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/>
          </a:p>
        </p:txBody>
      </p:sp>
      <p:pic>
        <p:nvPicPr>
          <p:cNvPr id="24581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7400" y="1524000"/>
            <a:ext cx="348615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4363" y="1528763"/>
            <a:ext cx="407035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69231" y="962025"/>
            <a:ext cx="70086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b="1" dirty="0" smtClean="0">
                <a:solidFill>
                  <a:srgbClr val="000090"/>
                </a:solidFill>
                <a:latin typeface="Helvetica" charset="0"/>
                <a:sym typeface="Carme" charset="0"/>
              </a:rPr>
              <a:t>Change in access strand definitions 2009-2013</a:t>
            </a:r>
            <a:endParaRPr lang="en-GB" b="1" dirty="0">
              <a:solidFill>
                <a:srgbClr val="000090"/>
              </a:solidFill>
              <a:latin typeface="Helvetica" charset="0"/>
              <a:sym typeface="Carm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536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477838" y="1122363"/>
            <a:ext cx="80819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US" sz="3200" b="1">
                <a:solidFill>
                  <a:srgbClr val="000090"/>
                </a:solidFill>
                <a:latin typeface="Helvetica" charset="0"/>
              </a:rPr>
              <a:t>Access strand 2009 – 2013</a:t>
            </a:r>
            <a:endParaRPr lang="en-GB" sz="3200" b="1">
              <a:solidFill>
                <a:srgbClr val="000090"/>
              </a:solidFill>
              <a:latin typeface="Helvetica" charset="0"/>
              <a:sym typeface="Carme" charset="0"/>
            </a:endParaRPr>
          </a:p>
        </p:txBody>
      </p:sp>
      <p:pic>
        <p:nvPicPr>
          <p:cNvPr id="15365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6700" y="5503863"/>
            <a:ext cx="497522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388" y="3810000"/>
            <a:ext cx="755015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638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477838" y="1122363"/>
            <a:ext cx="80819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US" sz="3200" b="1">
                <a:solidFill>
                  <a:srgbClr val="000090"/>
                </a:solidFill>
                <a:latin typeface="Helvetica" charset="0"/>
              </a:rPr>
              <a:t>Access strand 2009 – 2013</a:t>
            </a:r>
            <a:endParaRPr lang="en-GB" sz="3200" b="1">
              <a:solidFill>
                <a:srgbClr val="000090"/>
              </a:solidFill>
              <a:latin typeface="Helvetica" charset="0"/>
              <a:sym typeface="Carme" charset="0"/>
            </a:endParaRPr>
          </a:p>
        </p:txBody>
      </p:sp>
      <p:pic>
        <p:nvPicPr>
          <p:cNvPr id="16389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6700" y="5503863"/>
            <a:ext cx="497522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388" y="2066925"/>
            <a:ext cx="755015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4388" y="3810000"/>
            <a:ext cx="755015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765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57163" y="1122363"/>
            <a:ext cx="8785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sz="2800" b="1" dirty="0" smtClean="0">
                <a:solidFill>
                  <a:srgbClr val="000090"/>
                </a:solidFill>
                <a:latin typeface="Helvetica" charset="0"/>
                <a:sym typeface="Carme" charset="0"/>
              </a:rPr>
              <a:t>Access strand: </a:t>
            </a:r>
            <a:r>
              <a:rPr lang="en-GB" sz="2800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Mainland </a:t>
            </a:r>
            <a:r>
              <a:rPr lang="en-GB" sz="2800" b="1" dirty="0" smtClean="0">
                <a:solidFill>
                  <a:srgbClr val="000090"/>
                </a:solidFill>
                <a:latin typeface="Helvetica" charset="0"/>
                <a:sym typeface="Carme" charset="0"/>
              </a:rPr>
              <a:t>and Zanzibar compared</a:t>
            </a:r>
            <a:endParaRPr lang="en-GB" sz="2800" b="1" dirty="0">
              <a:solidFill>
                <a:srgbClr val="000090"/>
              </a:solidFill>
              <a:latin typeface="Helvetica" charset="0"/>
              <a:sym typeface="Carme" charset="0"/>
            </a:endParaRP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1409700" y="5651500"/>
            <a:ext cx="6731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FFFF"/>
              </a:buClr>
              <a:buSzPct val="25000"/>
            </a:pPr>
            <a:r>
              <a:rPr lang="en-GB" sz="1600" b="1">
                <a:solidFill>
                  <a:srgbClr val="000090"/>
                </a:solidFill>
                <a:latin typeface="Helvetica" charset="0"/>
                <a:sym typeface="Carme" charset="0"/>
              </a:rPr>
              <a:t>Zanzibar shows less uptake both in terms of bank and non-bank formal products – adults more likely to be excluded</a:t>
            </a:r>
          </a:p>
        </p:txBody>
      </p:sp>
      <p:pic>
        <p:nvPicPr>
          <p:cNvPr id="27654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9700" y="2362200"/>
            <a:ext cx="64262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536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157163" y="1122363"/>
            <a:ext cx="8785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sz="2800" b="1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Access strand by education level 2009 - 2013</a:t>
            </a:r>
          </a:p>
        </p:txBody>
      </p:sp>
      <p:pic>
        <p:nvPicPr>
          <p:cNvPr id="15365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92300" y="6300788"/>
            <a:ext cx="5854700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1646238"/>
            <a:ext cx="75057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969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477838" y="990600"/>
            <a:ext cx="824706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sz="3000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Urban-rural: 2009 - 2013</a:t>
            </a:r>
          </a:p>
        </p:txBody>
      </p:sp>
      <p:pic>
        <p:nvPicPr>
          <p:cNvPr id="29701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1833563"/>
            <a:ext cx="6094413" cy="431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3072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477838" y="1122363"/>
            <a:ext cx="824706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sz="3000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Gender: 2009 - 2013</a:t>
            </a:r>
          </a:p>
        </p:txBody>
      </p:sp>
      <p:pic>
        <p:nvPicPr>
          <p:cNvPr id="30725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2850" y="2008188"/>
            <a:ext cx="66675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3174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477838" y="990600"/>
            <a:ext cx="824706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sz="3000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Age categories: 2009 - 2013</a:t>
            </a:r>
          </a:p>
        </p:txBody>
      </p:sp>
      <p:pic>
        <p:nvPicPr>
          <p:cNvPr id="31749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" y="1857375"/>
            <a:ext cx="7389813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3277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477838" y="1000125"/>
            <a:ext cx="8247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sz="2800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Main sources of money</a:t>
            </a:r>
          </a:p>
        </p:txBody>
      </p:sp>
      <p:pic>
        <p:nvPicPr>
          <p:cNvPr id="32773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925" y="1849438"/>
            <a:ext cx="7870825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477838" y="5786438"/>
            <a:ext cx="8247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FFFF"/>
              </a:buClr>
              <a:buSzPct val="25000"/>
            </a:pPr>
            <a:r>
              <a:rPr lang="en-GB" sz="1600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Only 2% of formally employed </a:t>
            </a:r>
            <a:r>
              <a:rPr lang="en-GB" sz="1600" b="1" dirty="0" smtClean="0">
                <a:solidFill>
                  <a:srgbClr val="000090"/>
                </a:solidFill>
                <a:latin typeface="Helvetica" charset="0"/>
                <a:sym typeface="Carme" charset="0"/>
              </a:rPr>
              <a:t>are excluded</a:t>
            </a:r>
            <a:r>
              <a:rPr lang="en-GB" sz="1600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; farmers most likely to be excluded or to rely on informal mechanisms only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638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561975" y="1122363"/>
            <a:ext cx="80248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sz="2800" b="1" dirty="0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Growth in </a:t>
            </a:r>
            <a:r>
              <a:rPr lang="en-GB" sz="2800" b="1" dirty="0" smtClean="0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banking </a:t>
            </a:r>
            <a:r>
              <a:rPr lang="en-GB" sz="2800" b="1" dirty="0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and non-banking sectors</a:t>
            </a:r>
          </a:p>
        </p:txBody>
      </p:sp>
      <p:pic>
        <p:nvPicPr>
          <p:cNvPr id="16389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0900" y="2173288"/>
            <a:ext cx="7366000" cy="397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3400" y="6049963"/>
            <a:ext cx="29083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638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506413" y="860425"/>
            <a:ext cx="84359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>
                <a:solidFill>
                  <a:srgbClr val="000090"/>
                </a:solidFill>
                <a:latin typeface="Helvetica" charset="0"/>
                <a:sym typeface="Carme" charset="0"/>
              </a:rPr>
              <a:t>Methodology and quality assurance</a:t>
            </a:r>
          </a:p>
        </p:txBody>
      </p:sp>
      <p:sp>
        <p:nvSpPr>
          <p:cNvPr id="16389" name="Rectangle 1"/>
          <p:cNvSpPr>
            <a:spLocks noChangeArrowheads="1"/>
          </p:cNvSpPr>
          <p:nvPr/>
        </p:nvSpPr>
        <p:spPr bwMode="auto">
          <a:xfrm>
            <a:off x="0" y="1647825"/>
            <a:ext cx="91440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ts val="475"/>
              </a:spcBef>
              <a:buClr>
                <a:srgbClr val="000000"/>
              </a:buClr>
              <a:buSzPct val="25000"/>
            </a:pPr>
            <a:r>
              <a:rPr lang="en-GB" b="1">
                <a:solidFill>
                  <a:srgbClr val="000000"/>
                </a:solidFill>
                <a:latin typeface="Carme" charset="0"/>
                <a:sym typeface="Carme" charset="0"/>
              </a:rPr>
              <a:t>Sample objective:  </a:t>
            </a:r>
            <a:r>
              <a:rPr lang="en-GB" sz="2000">
                <a:solidFill>
                  <a:srgbClr val="000000"/>
                </a:solidFill>
                <a:latin typeface="Carme" charset="0"/>
                <a:sym typeface="Carme" charset="0"/>
              </a:rPr>
              <a:t>800 enumeration areas, 10 interviews per </a:t>
            </a:r>
          </a:p>
          <a:p>
            <a:pPr lvl="1">
              <a:spcBef>
                <a:spcPts val="475"/>
              </a:spcBef>
              <a:buClr>
                <a:srgbClr val="000000"/>
              </a:buClr>
              <a:buSzPct val="25000"/>
            </a:pPr>
            <a:r>
              <a:rPr lang="en-GB" sz="2000">
                <a:solidFill>
                  <a:srgbClr val="000000"/>
                </a:solidFill>
                <a:latin typeface="Carme" charset="0"/>
                <a:sym typeface="Carme" charset="0"/>
              </a:rPr>
              <a:t>                                 	EA – 8,000 interviews</a:t>
            </a:r>
          </a:p>
          <a:p>
            <a:pPr lvl="1">
              <a:spcBef>
                <a:spcPts val="475"/>
              </a:spcBef>
              <a:buClr>
                <a:srgbClr val="000000"/>
              </a:buClr>
              <a:buSzPct val="25000"/>
            </a:pPr>
            <a:r>
              <a:rPr lang="en-GB" b="1">
                <a:solidFill>
                  <a:srgbClr val="000000"/>
                </a:solidFill>
                <a:latin typeface="Carme" charset="0"/>
                <a:sym typeface="Carme" charset="0"/>
              </a:rPr>
              <a:t>Sample achieved: </a:t>
            </a:r>
            <a:r>
              <a:rPr lang="en-GB" sz="2000">
                <a:solidFill>
                  <a:srgbClr val="000000"/>
                </a:solidFill>
                <a:latin typeface="Carme" charset="0"/>
                <a:sym typeface="Carme" charset="0"/>
              </a:rPr>
              <a:t>	7,987 interviews</a:t>
            </a:r>
          </a:p>
          <a:p>
            <a:pPr lvl="1">
              <a:spcBef>
                <a:spcPts val="475"/>
              </a:spcBef>
              <a:buClr>
                <a:srgbClr val="000000"/>
              </a:buClr>
              <a:buSzPct val="25000"/>
            </a:pPr>
            <a:r>
              <a:rPr lang="en-GB" b="1">
                <a:solidFill>
                  <a:srgbClr val="000000"/>
                </a:solidFill>
                <a:latin typeface="Carme" charset="0"/>
                <a:sym typeface="Carme" charset="0"/>
              </a:rPr>
              <a:t>Response rate: 	</a:t>
            </a:r>
            <a:r>
              <a:rPr lang="en-GB" sz="2000">
                <a:solidFill>
                  <a:srgbClr val="000000"/>
                </a:solidFill>
                <a:latin typeface="Carme" charset="0"/>
                <a:sym typeface="Carme" charset="0"/>
              </a:rPr>
              <a:t>99.8%</a:t>
            </a:r>
          </a:p>
          <a:p>
            <a:endParaRPr lang="en-GB" sz="2000">
              <a:solidFill>
                <a:srgbClr val="000000"/>
              </a:solidFill>
              <a:latin typeface="Carme" charset="0"/>
              <a:sym typeface="Carme" charset="0"/>
            </a:endParaRPr>
          </a:p>
          <a:p>
            <a:pPr marL="1200150" lvl="3" indent="-349250">
              <a:spcBef>
                <a:spcPts val="400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000">
                <a:solidFill>
                  <a:srgbClr val="000000"/>
                </a:solidFill>
                <a:latin typeface="Carme" charset="0"/>
                <a:sym typeface="Carme" charset="0"/>
              </a:rPr>
              <a:t>6,800 Mainland interviews; 1,187 Zanzibar interviews</a:t>
            </a:r>
          </a:p>
          <a:p>
            <a:endParaRPr lang="en-GB" sz="2000">
              <a:solidFill>
                <a:srgbClr val="000000"/>
              </a:solidFill>
              <a:latin typeface="Carme" charset="0"/>
              <a:sym typeface="Carme" charset="0"/>
            </a:endParaRPr>
          </a:p>
          <a:p>
            <a:pPr marL="1200150" lvl="3" indent="-349250">
              <a:spcBef>
                <a:spcPts val="400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000">
                <a:solidFill>
                  <a:srgbClr val="000000"/>
                </a:solidFill>
                <a:latin typeface="Carme" charset="0"/>
                <a:sym typeface="Carme" charset="0"/>
              </a:rPr>
              <a:t>Data weighted and validated by NBS</a:t>
            </a:r>
          </a:p>
          <a:p>
            <a:endParaRPr lang="en-GB" sz="2000">
              <a:solidFill>
                <a:srgbClr val="000000"/>
              </a:solidFill>
              <a:latin typeface="Carme" charset="0"/>
              <a:sym typeface="Carme" charset="0"/>
            </a:endParaRPr>
          </a:p>
          <a:p>
            <a:pPr lvl="1">
              <a:spcBef>
                <a:spcPts val="475"/>
              </a:spcBef>
              <a:buClr>
                <a:srgbClr val="000000"/>
              </a:buClr>
              <a:buSzPct val="25000"/>
            </a:pPr>
            <a:r>
              <a:rPr lang="en-GB" b="1">
                <a:solidFill>
                  <a:srgbClr val="000000"/>
                </a:solidFill>
                <a:latin typeface="Carme" charset="0"/>
                <a:sym typeface="Carme" charset="0"/>
              </a:rPr>
              <a:t>Weighted data represents:</a:t>
            </a:r>
          </a:p>
          <a:p>
            <a:pPr marL="1200150" lvl="3" indent="-349250">
              <a:spcBef>
                <a:spcPts val="400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000">
                <a:solidFill>
                  <a:srgbClr val="000000"/>
                </a:solidFill>
                <a:latin typeface="Carme" charset="0"/>
                <a:sym typeface="Carme" charset="0"/>
              </a:rPr>
              <a:t>population16 years or older –  24.2 m (21.2m in 2009)</a:t>
            </a:r>
          </a:p>
          <a:p>
            <a:pPr marL="1200150" lvl="3" indent="-349250">
              <a:spcBef>
                <a:spcPts val="400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000">
                <a:solidFill>
                  <a:srgbClr val="000000"/>
                </a:solidFill>
                <a:latin typeface="Carme" charset="0"/>
                <a:sym typeface="Carme" charset="0"/>
              </a:rPr>
              <a:t>population18 years or older – 23.2m (20.0 m in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741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0" y="876300"/>
            <a:ext cx="9144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sz="2600" b="1" dirty="0" smtClean="0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Non-bank </a:t>
            </a:r>
            <a:r>
              <a:rPr lang="en-GB" sz="2600" b="1" dirty="0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formal sector use</a:t>
            </a: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1120775" y="5916613"/>
            <a:ext cx="7100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FFFF"/>
              </a:buClr>
              <a:buSzPct val="25000"/>
            </a:pPr>
            <a:r>
              <a:rPr lang="en-GB" sz="1600" b="1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Growth in non-bank formal sector driven by increased uptake of and mobile money and insurance </a:t>
            </a:r>
          </a:p>
        </p:txBody>
      </p:sp>
      <p:pic>
        <p:nvPicPr>
          <p:cNvPr id="17414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300" y="1506538"/>
            <a:ext cx="756602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3400" y="5453063"/>
            <a:ext cx="31750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3584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6"/>
          <p:cNvSpPr>
            <a:spLocks noChangeArrowheads="1"/>
          </p:cNvSpPr>
          <p:nvPr/>
        </p:nvSpPr>
        <p:spPr bwMode="auto">
          <a:xfrm>
            <a:off x="123825" y="982663"/>
            <a:ext cx="88185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sz="2800" b="1">
                <a:solidFill>
                  <a:srgbClr val="000090"/>
                </a:solidFill>
                <a:latin typeface="Helvetica" charset="0"/>
                <a:sym typeface="Carme" charset="0"/>
              </a:rPr>
              <a:t>11.9 m users of mobile money - what are they using it for?</a:t>
            </a:r>
          </a:p>
        </p:txBody>
      </p:sp>
      <p:pic>
        <p:nvPicPr>
          <p:cNvPr id="35845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563" y="2076450"/>
            <a:ext cx="608012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83400" y="6108700"/>
            <a:ext cx="1398588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3686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560388" y="981075"/>
            <a:ext cx="7934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US" sz="2800" b="1" dirty="0">
                <a:solidFill>
                  <a:srgbClr val="000090"/>
                </a:solidFill>
                <a:latin typeface="Helvetica" charset="0"/>
              </a:rPr>
              <a:t>Informal financial service use</a:t>
            </a:r>
            <a:endParaRPr lang="en-GB" sz="2800" b="1" dirty="0">
              <a:solidFill>
                <a:srgbClr val="000090"/>
              </a:solidFill>
              <a:latin typeface="Helvetica" charset="0"/>
              <a:sym typeface="Carme" charset="0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560388" y="6229351"/>
            <a:ext cx="7934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US" sz="1600" b="1" dirty="0">
                <a:solidFill>
                  <a:srgbClr val="000090"/>
                </a:solidFill>
                <a:latin typeface="Helvetica" charset="0"/>
              </a:rPr>
              <a:t>Informal borrowing increased; informal remittances decreased</a:t>
            </a:r>
            <a:endParaRPr lang="en-GB" sz="1600" b="1" dirty="0">
              <a:solidFill>
                <a:srgbClr val="000090"/>
              </a:solidFill>
              <a:latin typeface="Helvetica" charset="0"/>
              <a:sym typeface="Carme" charset="0"/>
            </a:endParaRPr>
          </a:p>
        </p:txBody>
      </p:sp>
      <p:pic>
        <p:nvPicPr>
          <p:cNvPr id="36870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500" y="1639888"/>
            <a:ext cx="7848600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843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200025" y="1020763"/>
            <a:ext cx="87217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Pct val="25000"/>
            </a:pPr>
            <a:r>
              <a:rPr lang="en-GB" sz="2800" b="1" dirty="0" smtClean="0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Role </a:t>
            </a:r>
            <a:r>
              <a:rPr lang="en-GB" sz="2800" b="1" dirty="0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of different sectors in the financial system</a:t>
            </a:r>
          </a:p>
        </p:txBody>
      </p:sp>
      <p:pic>
        <p:nvPicPr>
          <p:cNvPr id="18437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100" y="1636713"/>
            <a:ext cx="544830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5386388" y="2108200"/>
            <a:ext cx="2881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Pct val="25000"/>
            </a:pPr>
            <a:r>
              <a:rPr lang="en-GB" sz="2800" b="1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Banking</a:t>
            </a:r>
          </a:p>
        </p:txBody>
      </p:sp>
      <p:pic>
        <p:nvPicPr>
          <p:cNvPr id="18439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9175" y="4572000"/>
            <a:ext cx="268922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048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200025" y="1020763"/>
            <a:ext cx="87217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Pct val="25000"/>
            </a:pPr>
            <a:r>
              <a:rPr lang="en-GB" sz="2800" b="1" dirty="0" smtClean="0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Role </a:t>
            </a:r>
            <a:r>
              <a:rPr lang="en-GB" sz="2800" b="1" dirty="0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of different sectors in the financial system</a:t>
            </a:r>
          </a:p>
        </p:txBody>
      </p:sp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255588" y="6200775"/>
            <a:ext cx="8721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Pct val="25000"/>
            </a:pPr>
            <a:r>
              <a:rPr lang="en-GB" sz="1600" b="1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Informal sector the most likely credit provider</a:t>
            </a:r>
          </a:p>
        </p:txBody>
      </p:sp>
      <p:pic>
        <p:nvPicPr>
          <p:cNvPr id="20486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500" y="1974850"/>
            <a:ext cx="5537200" cy="41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Rectangle 6"/>
          <p:cNvSpPr>
            <a:spLocks noChangeArrowheads="1"/>
          </p:cNvSpPr>
          <p:nvPr/>
        </p:nvSpPr>
        <p:spPr bwMode="auto">
          <a:xfrm>
            <a:off x="2187575" y="2379663"/>
            <a:ext cx="8721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Pct val="25000"/>
            </a:pPr>
            <a:r>
              <a:rPr lang="en-GB" sz="2800" b="1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Informal</a:t>
            </a:r>
          </a:p>
        </p:txBody>
      </p:sp>
      <p:pic>
        <p:nvPicPr>
          <p:cNvPr id="20488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9175" y="4406900"/>
            <a:ext cx="268922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945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200025" y="1020763"/>
            <a:ext cx="87217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Pct val="25000"/>
            </a:pPr>
            <a:r>
              <a:rPr lang="en-GB" sz="2800" b="1" dirty="0" smtClean="0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Role </a:t>
            </a:r>
            <a:r>
              <a:rPr lang="en-GB" sz="2800" b="1" dirty="0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of different sectors in the financial system</a:t>
            </a:r>
          </a:p>
        </p:txBody>
      </p:sp>
      <p:pic>
        <p:nvPicPr>
          <p:cNvPr id="19461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9300" y="2181225"/>
            <a:ext cx="6451600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4222750" y="2773363"/>
            <a:ext cx="3981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Pct val="25000"/>
            </a:pPr>
            <a:r>
              <a:rPr lang="en-US" sz="2800" b="1" dirty="0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N</a:t>
            </a:r>
            <a:r>
              <a:rPr lang="en-GB" sz="2800" b="1" dirty="0" smtClean="0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on-bank </a:t>
            </a:r>
            <a:r>
              <a:rPr lang="en-GB" sz="2800" b="1" dirty="0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formal</a:t>
            </a:r>
          </a:p>
        </p:txBody>
      </p:sp>
      <p:pic>
        <p:nvPicPr>
          <p:cNvPr id="19463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9175" y="4508500"/>
            <a:ext cx="268922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150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152400" y="857250"/>
            <a:ext cx="8921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Pct val="25000"/>
            </a:pPr>
            <a:r>
              <a:rPr lang="en-GB" sz="2800" b="1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The row of different sectors in the financial system</a:t>
            </a:r>
          </a:p>
        </p:txBody>
      </p:sp>
      <p:pic>
        <p:nvPicPr>
          <p:cNvPr id="2150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88" y="1279525"/>
            <a:ext cx="356235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1958975"/>
            <a:ext cx="2174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Pct val="25000"/>
            </a:pPr>
            <a:r>
              <a:rPr lang="en-GB" sz="2000" b="1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Banking</a:t>
            </a:r>
          </a:p>
        </p:txBody>
      </p:sp>
      <p:pic>
        <p:nvPicPr>
          <p:cNvPr id="21511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97650" y="4940300"/>
            <a:ext cx="23241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Rectangle 6"/>
          <p:cNvSpPr>
            <a:spLocks noChangeArrowheads="1"/>
          </p:cNvSpPr>
          <p:nvPr/>
        </p:nvSpPr>
        <p:spPr bwMode="auto">
          <a:xfrm>
            <a:off x="255588" y="6200775"/>
            <a:ext cx="8721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Pct val="25000"/>
            </a:pPr>
            <a:r>
              <a:rPr lang="en-GB" sz="1600" b="1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Informal sector the most likely credit provider</a:t>
            </a:r>
          </a:p>
        </p:txBody>
      </p:sp>
      <p:pic>
        <p:nvPicPr>
          <p:cNvPr id="21513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3338" y="3660775"/>
            <a:ext cx="417195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Rectangle 6"/>
          <p:cNvSpPr>
            <a:spLocks noChangeArrowheads="1"/>
          </p:cNvSpPr>
          <p:nvPr/>
        </p:nvSpPr>
        <p:spPr bwMode="auto">
          <a:xfrm>
            <a:off x="384175" y="5084763"/>
            <a:ext cx="2397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Pct val="25000"/>
            </a:pPr>
            <a:r>
              <a:rPr lang="en-US" sz="2000" b="1" dirty="0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N</a:t>
            </a:r>
            <a:r>
              <a:rPr lang="en-GB" sz="2000" b="1" dirty="0" smtClean="0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on-bank formal</a:t>
            </a:r>
            <a:endParaRPr lang="en-GB" sz="2000" b="1" dirty="0">
              <a:solidFill>
                <a:srgbClr val="000090"/>
              </a:solidFill>
              <a:latin typeface="Helvetica" pitchFamily="2" charset="0"/>
              <a:sym typeface="Carme" charset="0"/>
            </a:endParaRPr>
          </a:p>
        </p:txBody>
      </p:sp>
      <p:pic>
        <p:nvPicPr>
          <p:cNvPr id="21515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43550" y="1747838"/>
            <a:ext cx="3378200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Rectangle 6"/>
          <p:cNvSpPr>
            <a:spLocks noChangeArrowheads="1"/>
          </p:cNvSpPr>
          <p:nvPr/>
        </p:nvSpPr>
        <p:spPr bwMode="auto">
          <a:xfrm>
            <a:off x="4306888" y="1800225"/>
            <a:ext cx="330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Pct val="25000"/>
            </a:pPr>
            <a:r>
              <a:rPr lang="en-GB" sz="2000" b="1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Informal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096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0" y="71437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sz="2800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Overlaps in use</a:t>
            </a:r>
          </a:p>
        </p:txBody>
      </p:sp>
      <p:pic>
        <p:nvPicPr>
          <p:cNvPr id="40965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9600" y="1419225"/>
            <a:ext cx="5210175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6176963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sz="1800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Only 100,000 use banks exclusively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198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6"/>
          <p:cNvSpPr>
            <a:spLocks noChangeArrowheads="1"/>
          </p:cNvSpPr>
          <p:nvPr/>
        </p:nvSpPr>
        <p:spPr bwMode="auto">
          <a:xfrm>
            <a:off x="312738" y="981075"/>
            <a:ext cx="8629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sz="2800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Savings behaviour</a:t>
            </a:r>
          </a:p>
        </p:txBody>
      </p:sp>
      <p:pic>
        <p:nvPicPr>
          <p:cNvPr id="41989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" y="1646238"/>
            <a:ext cx="64198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312738" y="5999163"/>
            <a:ext cx="86296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sz="1600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51.7% adults (59.9% of </a:t>
            </a:r>
            <a:r>
              <a:rPr lang="en-GB" sz="1600" b="1" dirty="0" smtClean="0">
                <a:solidFill>
                  <a:srgbClr val="000090"/>
                </a:solidFill>
                <a:latin typeface="Helvetica" charset="0"/>
                <a:sym typeface="Carme" charset="0"/>
              </a:rPr>
              <a:t>savers, </a:t>
            </a:r>
            <a:r>
              <a:rPr lang="en-GB" sz="1600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12.5 m) save for </a:t>
            </a:r>
            <a:r>
              <a:rPr lang="en-GB" altLang="en-US" sz="1600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‘</a:t>
            </a:r>
            <a:r>
              <a:rPr lang="en-GB" altLang="ja-JP" sz="1600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living expenses</a:t>
            </a:r>
            <a:r>
              <a:rPr lang="en-GB" altLang="en-US" sz="1600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’</a:t>
            </a:r>
            <a:endParaRPr lang="en-GB" sz="1600" b="1" dirty="0">
              <a:solidFill>
                <a:srgbClr val="000090"/>
              </a:solidFill>
              <a:latin typeface="Helvetica" charset="0"/>
              <a:sym typeface="Carme" charset="0"/>
            </a:endParaRPr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5743575" y="2209800"/>
            <a:ext cx="30289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Helvetica" charset="0"/>
              </a:rPr>
              <a:t>Most adults (39%) regard SAVING as </a:t>
            </a:r>
            <a:r>
              <a:rPr lang="en-US" altLang="en-US" sz="1400" dirty="0">
                <a:latin typeface="Helvetica" charset="0"/>
              </a:rPr>
              <a:t>“</a:t>
            </a:r>
            <a:r>
              <a:rPr lang="en-US" altLang="ja-JP" sz="1400" dirty="0">
                <a:latin typeface="Helvetica" charset="0"/>
              </a:rPr>
              <a:t>putting money somewhere to stop you from spending it immediately</a:t>
            </a:r>
            <a:r>
              <a:rPr lang="en-US" altLang="en-US" sz="1400" dirty="0" smtClean="0">
                <a:latin typeface="Helvetica" charset="0"/>
              </a:rPr>
              <a:t>”,</a:t>
            </a:r>
            <a:r>
              <a:rPr lang="en-US" altLang="ja-JP" sz="1400" dirty="0" smtClean="0">
                <a:latin typeface="Helvetica" charset="0"/>
              </a:rPr>
              <a:t> </a:t>
            </a:r>
            <a:r>
              <a:rPr lang="en-US" altLang="ja-JP" sz="1400" dirty="0">
                <a:latin typeface="Helvetica" charset="0"/>
              </a:rPr>
              <a:t>rather than as a means of accumulating wealth.</a:t>
            </a:r>
          </a:p>
          <a:p>
            <a:endParaRPr lang="en-US" sz="1400" dirty="0">
              <a:latin typeface="Helvetica" charset="0"/>
            </a:endParaRPr>
          </a:p>
          <a:p>
            <a:r>
              <a:rPr lang="en-US" sz="1400" dirty="0">
                <a:latin typeface="Helvetica" charset="0"/>
              </a:rPr>
              <a:t>Quick access to money drives choice of savings mechanism (most important driver of choice for 64.9% of claimed savers)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253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312738" y="844550"/>
            <a:ext cx="8629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sz="2800" b="1" dirty="0">
                <a:solidFill>
                  <a:srgbClr val="000090"/>
                </a:solidFill>
                <a:latin typeface="Helvetica" pitchFamily="2" charset="0"/>
                <a:sym typeface="Carme" charset="0"/>
              </a:rPr>
              <a:t>Borrowing behaviour</a:t>
            </a:r>
          </a:p>
        </p:txBody>
      </p:sp>
      <p:pic>
        <p:nvPicPr>
          <p:cNvPr id="22533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0513" y="1606550"/>
            <a:ext cx="669448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3200" y="6007100"/>
            <a:ext cx="297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741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141288" y="900113"/>
            <a:ext cx="89423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>
                <a:solidFill>
                  <a:srgbClr val="000090"/>
                </a:solidFill>
                <a:latin typeface="Helvetica" charset="0"/>
                <a:sym typeface="Carme" charset="0"/>
              </a:rPr>
              <a:t>Population 16 years or older demographics</a:t>
            </a:r>
          </a:p>
        </p:txBody>
      </p:sp>
      <p:pic>
        <p:nvPicPr>
          <p:cNvPr id="17413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8850" y="1600200"/>
            <a:ext cx="35687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0900" y="3873500"/>
            <a:ext cx="3306763" cy="20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63650" y="6146800"/>
            <a:ext cx="312261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67275" y="1423988"/>
            <a:ext cx="42164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67275" y="4002088"/>
            <a:ext cx="2924175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505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168275" y="1122363"/>
            <a:ext cx="87741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sz="2800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Regions with highest levels of financial inclusion</a:t>
            </a:r>
          </a:p>
        </p:txBody>
      </p:sp>
      <p:pic>
        <p:nvPicPr>
          <p:cNvPr id="45061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575" y="1914525"/>
            <a:ext cx="848836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608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Rectangle 6"/>
          <p:cNvSpPr>
            <a:spLocks noChangeArrowheads="1"/>
          </p:cNvSpPr>
          <p:nvPr/>
        </p:nvSpPr>
        <p:spPr bwMode="auto">
          <a:xfrm>
            <a:off x="0" y="1122363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sz="2800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Regions with highest levels of financial exclusion</a:t>
            </a:r>
          </a:p>
        </p:txBody>
      </p:sp>
      <p:pic>
        <p:nvPicPr>
          <p:cNvPr id="46085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113" y="1866901"/>
            <a:ext cx="7126287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710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6"/>
          <p:cNvSpPr>
            <a:spLocks noChangeArrowheads="1"/>
          </p:cNvSpPr>
          <p:nvPr/>
        </p:nvSpPr>
        <p:spPr bwMode="auto">
          <a:xfrm>
            <a:off x="0" y="981075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sz="2800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Cross-country </a:t>
            </a:r>
            <a:r>
              <a:rPr lang="en-GB" sz="2800" b="1" dirty="0" smtClean="0">
                <a:solidFill>
                  <a:srgbClr val="000090"/>
                </a:solidFill>
                <a:latin typeface="Helvetica" charset="0"/>
                <a:sym typeface="Carme" charset="0"/>
              </a:rPr>
              <a:t>comparisons: access strands </a:t>
            </a:r>
            <a:endParaRPr lang="en-GB" sz="2800" b="1" dirty="0">
              <a:solidFill>
                <a:srgbClr val="000090"/>
              </a:solidFill>
              <a:latin typeface="Helvetica" charset="0"/>
              <a:sym typeface="Carme" charset="0"/>
            </a:endParaRPr>
          </a:p>
          <a:p>
            <a:pPr algn="ctr">
              <a:buClr>
                <a:srgbClr val="FFFFFF"/>
              </a:buClr>
              <a:buSzPct val="25000"/>
            </a:pPr>
            <a:r>
              <a:rPr lang="en-GB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(Ranked by level of formal inclusion)</a:t>
            </a:r>
          </a:p>
        </p:txBody>
      </p:sp>
      <p:pic>
        <p:nvPicPr>
          <p:cNvPr id="47109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3650" y="2000250"/>
            <a:ext cx="6346825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12738" y="6229351"/>
            <a:ext cx="86296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sz="1400" b="1" dirty="0" smtClean="0">
                <a:solidFill>
                  <a:srgbClr val="000090"/>
                </a:solidFill>
                <a:latin typeface="Helvetica" charset="0"/>
                <a:sym typeface="Carme" charset="0"/>
              </a:rPr>
              <a:t>Tanzania access strand adjusted to show 18+ for consistency</a:t>
            </a:r>
            <a:endParaRPr lang="en-GB" sz="1400" b="1" dirty="0">
              <a:solidFill>
                <a:srgbClr val="000090"/>
              </a:solidFill>
              <a:latin typeface="Helvetica" charset="0"/>
              <a:sym typeface="Carm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813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ctangle 6"/>
          <p:cNvSpPr>
            <a:spLocks noChangeArrowheads="1"/>
          </p:cNvSpPr>
          <p:nvPr/>
        </p:nvSpPr>
        <p:spPr bwMode="auto">
          <a:xfrm>
            <a:off x="0" y="8604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sz="2800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Main barriers to uptake</a:t>
            </a:r>
          </a:p>
        </p:txBody>
      </p:sp>
      <p:pic>
        <p:nvPicPr>
          <p:cNvPr id="48133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5688" y="2032000"/>
            <a:ext cx="3351212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5975" y="2032000"/>
            <a:ext cx="3629025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Rectangle 5"/>
          <p:cNvSpPr>
            <a:spLocks noChangeArrowheads="1"/>
          </p:cNvSpPr>
          <p:nvPr/>
        </p:nvSpPr>
        <p:spPr bwMode="auto">
          <a:xfrm>
            <a:off x="954088" y="1358900"/>
            <a:ext cx="13985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GB" b="1" dirty="0">
                <a:latin typeface="Helvetica" charset="0"/>
                <a:sym typeface="Calibri" pitchFamily="34" charset="0"/>
              </a:rPr>
              <a:t>Banking</a:t>
            </a:r>
          </a:p>
        </p:txBody>
      </p:sp>
      <p:sp>
        <p:nvSpPr>
          <p:cNvPr id="48136" name="Rectangle 5"/>
          <p:cNvSpPr>
            <a:spLocks noChangeArrowheads="1"/>
          </p:cNvSpPr>
          <p:nvPr/>
        </p:nvSpPr>
        <p:spPr bwMode="auto">
          <a:xfrm>
            <a:off x="5526088" y="1358900"/>
            <a:ext cx="2235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GB" b="1" dirty="0">
                <a:solidFill>
                  <a:srgbClr val="000000"/>
                </a:solidFill>
                <a:latin typeface="Helvetica" charset="0"/>
                <a:sym typeface="Calibri" pitchFamily="34" charset="0"/>
              </a:rPr>
              <a:t>Mobile money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915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568325" y="1087438"/>
            <a:ext cx="3040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GB" b="1">
                <a:solidFill>
                  <a:srgbClr val="000000"/>
                </a:solidFill>
                <a:latin typeface="Helvetica" charset="0"/>
                <a:sym typeface="Calibri" pitchFamily="34" charset="0"/>
              </a:rPr>
              <a:t>Insurance products</a:t>
            </a:r>
          </a:p>
        </p:txBody>
      </p:sp>
      <p:sp>
        <p:nvSpPr>
          <p:cNvPr id="49157" name="Rectangle 9"/>
          <p:cNvSpPr>
            <a:spLocks noChangeArrowheads="1"/>
          </p:cNvSpPr>
          <p:nvPr/>
        </p:nvSpPr>
        <p:spPr bwMode="auto">
          <a:xfrm>
            <a:off x="5443538" y="1087438"/>
            <a:ext cx="2476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GB" b="1">
                <a:solidFill>
                  <a:srgbClr val="000000"/>
                </a:solidFill>
                <a:latin typeface="Helvetica" charset="0"/>
                <a:sym typeface="Calibri" pitchFamily="34" charset="0"/>
              </a:rPr>
              <a:t>Credit products</a:t>
            </a: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3708400" y="5156368"/>
            <a:ext cx="48831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GB" sz="2300" b="1" dirty="0">
                <a:solidFill>
                  <a:srgbClr val="000000"/>
                </a:solidFill>
                <a:sym typeface="Calibri" pitchFamily="34" charset="0"/>
              </a:rPr>
              <a:t>Savings </a:t>
            </a:r>
            <a:r>
              <a:rPr lang="en-GB" sz="2300" b="1" dirty="0" smtClean="0">
                <a:solidFill>
                  <a:srgbClr val="000000"/>
                </a:solidFill>
                <a:sym typeface="Calibri" pitchFamily="34" charset="0"/>
              </a:rPr>
              <a:t>products – main barrier</a:t>
            </a:r>
            <a:endParaRPr lang="en-GB" sz="2300" b="1" dirty="0">
              <a:solidFill>
                <a:srgbClr val="000000"/>
              </a:solidFill>
              <a:sym typeface="Calibri" pitchFamily="34" charset="0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GB" sz="1800" b="1" dirty="0">
                <a:solidFill>
                  <a:srgbClr val="000000"/>
                </a:solidFill>
                <a:sym typeface="Calibri" pitchFamily="34" charset="0"/>
              </a:rPr>
              <a:t>Insufficient money to cover expenses and </a:t>
            </a:r>
            <a:r>
              <a:rPr lang="en-GB" sz="1800" b="1" dirty="0" smtClean="0">
                <a:solidFill>
                  <a:srgbClr val="000000"/>
                </a:solidFill>
                <a:sym typeface="Calibri" pitchFamily="34" charset="0"/>
              </a:rPr>
              <a:t>still able </a:t>
            </a:r>
            <a:r>
              <a:rPr lang="en-GB" sz="1800" b="1" dirty="0">
                <a:solidFill>
                  <a:srgbClr val="000000"/>
                </a:solidFill>
                <a:sym typeface="Calibri" pitchFamily="34" charset="0"/>
              </a:rPr>
              <a:t>to put some money away</a:t>
            </a:r>
          </a:p>
        </p:txBody>
      </p:sp>
      <p:pic>
        <p:nvPicPr>
          <p:cNvPr id="49159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675" y="1927225"/>
            <a:ext cx="3717925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2650" y="1927225"/>
            <a:ext cx="3302000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017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712788" y="1087438"/>
            <a:ext cx="2339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800" b="1">
                <a:solidFill>
                  <a:srgbClr val="000090"/>
                </a:solidFill>
                <a:latin typeface="Helvetica" charset="0"/>
              </a:rPr>
              <a:t>Key findings </a:t>
            </a:r>
          </a:p>
        </p:txBody>
      </p:sp>
      <p:sp>
        <p:nvSpPr>
          <p:cNvPr id="50181" name="Rectangle 1"/>
          <p:cNvSpPr>
            <a:spLocks noChangeArrowheads="1"/>
          </p:cNvSpPr>
          <p:nvPr/>
        </p:nvSpPr>
        <p:spPr bwMode="auto">
          <a:xfrm>
            <a:off x="633413" y="1743075"/>
            <a:ext cx="8308975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1" indent="-342900"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000">
                <a:solidFill>
                  <a:srgbClr val="000000"/>
                </a:solidFill>
                <a:latin typeface="Carme" charset="0"/>
                <a:sym typeface="Carme" charset="0"/>
              </a:rPr>
              <a:t>Significant decrease in EXCLUSION </a:t>
            </a:r>
          </a:p>
          <a:p>
            <a:pPr marL="1143000" lvl="2" indent="-228600">
              <a:spcBef>
                <a:spcPts val="438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1800" b="1">
                <a:solidFill>
                  <a:srgbClr val="000000"/>
                </a:solidFill>
                <a:latin typeface="Carme" charset="0"/>
                <a:sym typeface="Carme" charset="0"/>
              </a:rPr>
              <a:t>11.7m drops to 6.6 m adults financially excluded</a:t>
            </a:r>
          </a:p>
          <a:p>
            <a:pPr marL="1143000" lvl="2" indent="-228600">
              <a:spcBef>
                <a:spcPts val="475"/>
              </a:spcBef>
              <a:buClr>
                <a:srgbClr val="000000"/>
              </a:buClr>
              <a:buSzPct val="25000"/>
            </a:pPr>
            <a:r>
              <a:rPr lang="en-GB" sz="1800" b="1">
                <a:solidFill>
                  <a:srgbClr val="000000"/>
                </a:solidFill>
                <a:latin typeface="Carme" charset="0"/>
                <a:sym typeface="Carme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120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5"/>
          <p:cNvSpPr>
            <a:spLocks noChangeArrowheads="1"/>
          </p:cNvSpPr>
          <p:nvPr/>
        </p:nvSpPr>
        <p:spPr bwMode="auto">
          <a:xfrm>
            <a:off x="712788" y="1087438"/>
            <a:ext cx="2339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000090"/>
                </a:solidFill>
                <a:latin typeface="Helvetica" charset="0"/>
              </a:rPr>
              <a:t>Key findings </a:t>
            </a:r>
          </a:p>
        </p:txBody>
      </p:sp>
      <p:sp>
        <p:nvSpPr>
          <p:cNvPr id="51205" name="Rectangle 1"/>
          <p:cNvSpPr>
            <a:spLocks noChangeArrowheads="1"/>
          </p:cNvSpPr>
          <p:nvPr/>
        </p:nvSpPr>
        <p:spPr bwMode="auto">
          <a:xfrm>
            <a:off x="633413" y="1743075"/>
            <a:ext cx="8308975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1" indent="-342900"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000" dirty="0">
                <a:solidFill>
                  <a:srgbClr val="000000"/>
                </a:solidFill>
                <a:latin typeface="Carme" charset="0"/>
                <a:sym typeface="Carme" charset="0"/>
              </a:rPr>
              <a:t>Significant decrease in EXCLUSION </a:t>
            </a:r>
          </a:p>
          <a:p>
            <a:pPr marL="1143000" lvl="2" indent="-228600">
              <a:spcBef>
                <a:spcPts val="438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1800" b="1" dirty="0">
                <a:solidFill>
                  <a:srgbClr val="000000"/>
                </a:solidFill>
                <a:latin typeface="Carme" charset="0"/>
                <a:sym typeface="Carme" charset="0"/>
              </a:rPr>
              <a:t>11.7m drops to 6.6 m adults financially excluded</a:t>
            </a:r>
          </a:p>
          <a:p>
            <a:pPr marL="1143000" lvl="2" indent="-228600">
              <a:spcBef>
                <a:spcPts val="475"/>
              </a:spcBef>
              <a:buClr>
                <a:srgbClr val="000000"/>
              </a:buClr>
              <a:buSzPct val="25000"/>
            </a:pPr>
            <a:r>
              <a:rPr lang="en-GB" sz="1800" b="1" dirty="0">
                <a:solidFill>
                  <a:srgbClr val="000000"/>
                </a:solidFill>
                <a:latin typeface="Carme" charset="0"/>
                <a:sym typeface="Carme" charset="0"/>
              </a:rPr>
              <a:t>	</a:t>
            </a:r>
          </a:p>
          <a:p>
            <a:pPr marL="342900" lvl="1" indent="-342900">
              <a:spcBef>
                <a:spcPts val="475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000" dirty="0">
                <a:solidFill>
                  <a:srgbClr val="000000"/>
                </a:solidFill>
                <a:latin typeface="Carme" charset="0"/>
                <a:sym typeface="Carme" charset="0"/>
              </a:rPr>
              <a:t>Usage of mobile money significantly changes landscape of access </a:t>
            </a:r>
          </a:p>
          <a:p>
            <a:pPr marL="1143000" lvl="2" indent="-228600">
              <a:spcBef>
                <a:spcPts val="438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1800" b="1" dirty="0">
                <a:solidFill>
                  <a:srgbClr val="000000"/>
                </a:solidFill>
                <a:latin typeface="Carme" charset="0"/>
                <a:sym typeface="Carme" charset="0"/>
              </a:rPr>
              <a:t>More than half the adult population formally served</a:t>
            </a:r>
          </a:p>
          <a:p>
            <a:pPr marL="1143000" lvl="2" indent="-228600">
              <a:spcBef>
                <a:spcPts val="438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1800" b="1" dirty="0">
                <a:solidFill>
                  <a:srgbClr val="000000"/>
                </a:solidFill>
                <a:latin typeface="Carme" charset="0"/>
                <a:sym typeface="Carme" charset="0"/>
              </a:rPr>
              <a:t>Mobile money mostly used for remittance</a:t>
            </a:r>
          </a:p>
          <a:p>
            <a:endParaRPr lang="en-GB" sz="1800" b="1" dirty="0">
              <a:solidFill>
                <a:srgbClr val="000000"/>
              </a:solidFill>
              <a:latin typeface="Carme" charset="0"/>
              <a:sym typeface="Carm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222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712788" y="1087438"/>
            <a:ext cx="2339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800" b="1">
                <a:solidFill>
                  <a:srgbClr val="000090"/>
                </a:solidFill>
                <a:latin typeface="Helvetica" charset="0"/>
              </a:rPr>
              <a:t>Key findings </a:t>
            </a:r>
          </a:p>
        </p:txBody>
      </p:sp>
      <p:sp>
        <p:nvSpPr>
          <p:cNvPr id="52229" name="Rectangle 1"/>
          <p:cNvSpPr>
            <a:spLocks noChangeArrowheads="1"/>
          </p:cNvSpPr>
          <p:nvPr/>
        </p:nvSpPr>
        <p:spPr bwMode="auto">
          <a:xfrm>
            <a:off x="633413" y="1743075"/>
            <a:ext cx="830897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1" indent="-342900"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000">
                <a:solidFill>
                  <a:srgbClr val="000000"/>
                </a:solidFill>
                <a:latin typeface="Carme" charset="0"/>
                <a:sym typeface="Carme" charset="0"/>
              </a:rPr>
              <a:t>Significant decrease in EXCLUSION </a:t>
            </a:r>
          </a:p>
          <a:p>
            <a:pPr marL="1143000" lvl="2" indent="-228600">
              <a:spcBef>
                <a:spcPts val="438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1800" b="1">
                <a:solidFill>
                  <a:srgbClr val="000000"/>
                </a:solidFill>
                <a:latin typeface="Carme" charset="0"/>
                <a:sym typeface="Carme" charset="0"/>
              </a:rPr>
              <a:t>11.7m drops to 6.6 m adults financially excluded</a:t>
            </a:r>
          </a:p>
          <a:p>
            <a:pPr marL="1143000" lvl="2" indent="-228600">
              <a:spcBef>
                <a:spcPts val="475"/>
              </a:spcBef>
              <a:buClr>
                <a:srgbClr val="000000"/>
              </a:buClr>
              <a:buSzPct val="25000"/>
            </a:pPr>
            <a:r>
              <a:rPr lang="en-GB" sz="1800" b="1">
                <a:solidFill>
                  <a:srgbClr val="000000"/>
                </a:solidFill>
                <a:latin typeface="Carme" charset="0"/>
                <a:sym typeface="Carme" charset="0"/>
              </a:rPr>
              <a:t>	</a:t>
            </a:r>
          </a:p>
          <a:p>
            <a:pPr marL="342900" lvl="1" indent="-342900">
              <a:spcBef>
                <a:spcPts val="475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000">
                <a:solidFill>
                  <a:srgbClr val="000000"/>
                </a:solidFill>
                <a:latin typeface="Carme" charset="0"/>
                <a:sym typeface="Carme" charset="0"/>
              </a:rPr>
              <a:t>Usage of mobile money significantly changes landscape of access </a:t>
            </a:r>
          </a:p>
          <a:p>
            <a:pPr marL="1143000" lvl="2" indent="-228600">
              <a:spcBef>
                <a:spcPts val="438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1800" b="1">
                <a:solidFill>
                  <a:srgbClr val="000000"/>
                </a:solidFill>
                <a:latin typeface="Carme" charset="0"/>
                <a:sym typeface="Carme" charset="0"/>
              </a:rPr>
              <a:t>More than half the adult population formally served</a:t>
            </a:r>
          </a:p>
          <a:p>
            <a:pPr marL="1143000" lvl="2" indent="-228600">
              <a:spcBef>
                <a:spcPts val="438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1800" b="1">
                <a:solidFill>
                  <a:srgbClr val="000000"/>
                </a:solidFill>
                <a:latin typeface="Carme" charset="0"/>
                <a:sym typeface="Carme" charset="0"/>
              </a:rPr>
              <a:t>Mobile money mostly used for remittance</a:t>
            </a:r>
          </a:p>
          <a:p>
            <a:endParaRPr lang="en-GB" sz="1800" b="1">
              <a:solidFill>
                <a:srgbClr val="000000"/>
              </a:solidFill>
              <a:latin typeface="Carme" charset="0"/>
              <a:sym typeface="Carme" charset="0"/>
            </a:endParaRPr>
          </a:p>
          <a:p>
            <a:pPr marL="342900" lvl="1" indent="-342900">
              <a:spcBef>
                <a:spcPts val="475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000">
                <a:solidFill>
                  <a:srgbClr val="000000"/>
                </a:solidFill>
                <a:latin typeface="Carme" charset="0"/>
                <a:sym typeface="Carme" charset="0"/>
              </a:rPr>
              <a:t>Significant increase in uptake of banking products </a:t>
            </a:r>
          </a:p>
          <a:p>
            <a:pPr marL="1143000" lvl="2" indent="-228600">
              <a:spcBef>
                <a:spcPts val="438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1800" b="1">
                <a:solidFill>
                  <a:srgbClr val="000000"/>
                </a:solidFill>
                <a:latin typeface="Carme" charset="0"/>
                <a:sym typeface="Carme" charset="0"/>
              </a:rPr>
              <a:t>Lagging behind in terms of % adults banked</a:t>
            </a:r>
          </a:p>
          <a:p>
            <a:endParaRPr lang="en-GB" sz="1800" b="1">
              <a:solidFill>
                <a:srgbClr val="000000"/>
              </a:solidFill>
              <a:latin typeface="Carme" charset="0"/>
              <a:sym typeface="Carm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325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712788" y="1087438"/>
            <a:ext cx="2339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800" b="1">
                <a:solidFill>
                  <a:srgbClr val="000090"/>
                </a:solidFill>
                <a:latin typeface="Helvetica" charset="0"/>
              </a:rPr>
              <a:t>Key findings </a:t>
            </a:r>
          </a:p>
        </p:txBody>
      </p:sp>
      <p:sp>
        <p:nvSpPr>
          <p:cNvPr id="53253" name="Rectangle 1"/>
          <p:cNvSpPr>
            <a:spLocks noChangeArrowheads="1"/>
          </p:cNvSpPr>
          <p:nvPr/>
        </p:nvSpPr>
        <p:spPr bwMode="auto">
          <a:xfrm>
            <a:off x="633413" y="1743075"/>
            <a:ext cx="8308975" cy="400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1" indent="-342900"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000">
                <a:solidFill>
                  <a:srgbClr val="000000"/>
                </a:solidFill>
                <a:latin typeface="Carme" charset="0"/>
                <a:sym typeface="Carme" charset="0"/>
              </a:rPr>
              <a:t>Significant decrease in EXCLUSION </a:t>
            </a:r>
          </a:p>
          <a:p>
            <a:pPr marL="1143000" lvl="2" indent="-228600">
              <a:spcBef>
                <a:spcPts val="438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1800" b="1">
                <a:solidFill>
                  <a:srgbClr val="000000"/>
                </a:solidFill>
                <a:latin typeface="Carme" charset="0"/>
                <a:sym typeface="Carme" charset="0"/>
              </a:rPr>
              <a:t>11.7m drops to 6.6 m adults financially excluded</a:t>
            </a:r>
          </a:p>
          <a:p>
            <a:pPr marL="1143000" lvl="2" indent="-228600">
              <a:spcBef>
                <a:spcPts val="475"/>
              </a:spcBef>
              <a:buClr>
                <a:srgbClr val="000000"/>
              </a:buClr>
              <a:buSzPct val="25000"/>
            </a:pPr>
            <a:r>
              <a:rPr lang="en-GB" sz="1800" b="1">
                <a:solidFill>
                  <a:srgbClr val="000000"/>
                </a:solidFill>
                <a:latin typeface="Carme" charset="0"/>
                <a:sym typeface="Carme" charset="0"/>
              </a:rPr>
              <a:t>	</a:t>
            </a:r>
          </a:p>
          <a:p>
            <a:pPr marL="342900" lvl="1" indent="-342900">
              <a:spcBef>
                <a:spcPts val="475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000">
                <a:solidFill>
                  <a:srgbClr val="000000"/>
                </a:solidFill>
                <a:latin typeface="Carme" charset="0"/>
                <a:sym typeface="Carme" charset="0"/>
              </a:rPr>
              <a:t>Usage of mobile money significantly changes landscape of access </a:t>
            </a:r>
          </a:p>
          <a:p>
            <a:pPr marL="1143000" lvl="2" indent="-228600">
              <a:spcBef>
                <a:spcPts val="438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1800" b="1">
                <a:solidFill>
                  <a:srgbClr val="000000"/>
                </a:solidFill>
                <a:latin typeface="Carme" charset="0"/>
                <a:sym typeface="Carme" charset="0"/>
              </a:rPr>
              <a:t>More than half the adult population formally served</a:t>
            </a:r>
          </a:p>
          <a:p>
            <a:pPr marL="1143000" lvl="2" indent="-228600">
              <a:spcBef>
                <a:spcPts val="438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1800" b="1">
                <a:solidFill>
                  <a:srgbClr val="000000"/>
                </a:solidFill>
                <a:latin typeface="Carme" charset="0"/>
                <a:sym typeface="Carme" charset="0"/>
              </a:rPr>
              <a:t>Mobile money mostly used for remittance</a:t>
            </a:r>
          </a:p>
          <a:p>
            <a:endParaRPr lang="en-GB" sz="1800" b="1">
              <a:solidFill>
                <a:srgbClr val="000000"/>
              </a:solidFill>
              <a:latin typeface="Carme" charset="0"/>
              <a:sym typeface="Carme" charset="0"/>
            </a:endParaRPr>
          </a:p>
          <a:p>
            <a:pPr marL="342900" lvl="1" indent="-342900">
              <a:spcBef>
                <a:spcPts val="475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000">
                <a:solidFill>
                  <a:srgbClr val="000000"/>
                </a:solidFill>
                <a:latin typeface="Carme" charset="0"/>
                <a:sym typeface="Carme" charset="0"/>
              </a:rPr>
              <a:t>Significant increase in uptake of banking products </a:t>
            </a:r>
          </a:p>
          <a:p>
            <a:pPr marL="1143000" lvl="2" indent="-228600">
              <a:spcBef>
                <a:spcPts val="438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1800" b="1">
                <a:solidFill>
                  <a:srgbClr val="000000"/>
                </a:solidFill>
                <a:latin typeface="Carme" charset="0"/>
                <a:sym typeface="Carme" charset="0"/>
              </a:rPr>
              <a:t>Lagging behind in terms of % adults banked</a:t>
            </a:r>
          </a:p>
          <a:p>
            <a:endParaRPr lang="en-GB" sz="1800" b="1">
              <a:solidFill>
                <a:srgbClr val="000000"/>
              </a:solidFill>
              <a:latin typeface="Carme" charset="0"/>
              <a:sym typeface="Carme" charset="0"/>
            </a:endParaRPr>
          </a:p>
          <a:p>
            <a:pPr marL="342900" lvl="1" indent="-342900">
              <a:spcBef>
                <a:spcPts val="475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000">
                <a:solidFill>
                  <a:srgbClr val="000000"/>
                </a:solidFill>
                <a:latin typeface="Carme" charset="0"/>
                <a:sym typeface="Carme" charset="0"/>
              </a:rPr>
              <a:t>Significant increase in uptake of health insurance</a:t>
            </a:r>
          </a:p>
          <a:p>
            <a:endParaRPr lang="en-GB" sz="1800">
              <a:solidFill>
                <a:srgbClr val="000000"/>
              </a:solidFill>
              <a:latin typeface="Carme" charset="0"/>
              <a:sym typeface="Carm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427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712788" y="1087438"/>
            <a:ext cx="2339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800" b="1">
                <a:solidFill>
                  <a:srgbClr val="000090"/>
                </a:solidFill>
                <a:latin typeface="Helvetica" charset="0"/>
              </a:rPr>
              <a:t>Key findings </a:t>
            </a:r>
          </a:p>
        </p:txBody>
      </p:sp>
      <p:sp>
        <p:nvSpPr>
          <p:cNvPr id="54277" name="Rectangle 1"/>
          <p:cNvSpPr>
            <a:spLocks noChangeArrowheads="1"/>
          </p:cNvSpPr>
          <p:nvPr/>
        </p:nvSpPr>
        <p:spPr bwMode="auto">
          <a:xfrm>
            <a:off x="633413" y="1743075"/>
            <a:ext cx="8308975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1" indent="-342900"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000">
                <a:solidFill>
                  <a:srgbClr val="000000"/>
                </a:solidFill>
                <a:latin typeface="Carme" charset="0"/>
                <a:sym typeface="Carme" charset="0"/>
              </a:rPr>
              <a:t>Significant decrease in EXCLUSION </a:t>
            </a:r>
          </a:p>
          <a:p>
            <a:pPr marL="1143000" lvl="2" indent="-228600">
              <a:spcBef>
                <a:spcPts val="438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1800" b="1">
                <a:solidFill>
                  <a:srgbClr val="000000"/>
                </a:solidFill>
                <a:latin typeface="Carme" charset="0"/>
                <a:sym typeface="Carme" charset="0"/>
              </a:rPr>
              <a:t>11.7m drops to 6.6 m adults financially excluded</a:t>
            </a:r>
          </a:p>
          <a:p>
            <a:pPr marL="1143000" lvl="2" indent="-228600">
              <a:spcBef>
                <a:spcPts val="475"/>
              </a:spcBef>
              <a:buClr>
                <a:srgbClr val="000000"/>
              </a:buClr>
              <a:buSzPct val="25000"/>
            </a:pPr>
            <a:r>
              <a:rPr lang="en-GB" sz="1800" b="1">
                <a:solidFill>
                  <a:srgbClr val="000000"/>
                </a:solidFill>
                <a:latin typeface="Carme" charset="0"/>
                <a:sym typeface="Carme" charset="0"/>
              </a:rPr>
              <a:t>	</a:t>
            </a:r>
          </a:p>
          <a:p>
            <a:pPr marL="342900" lvl="1" indent="-342900">
              <a:spcBef>
                <a:spcPts val="475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000">
                <a:solidFill>
                  <a:srgbClr val="000000"/>
                </a:solidFill>
                <a:latin typeface="Carme" charset="0"/>
                <a:sym typeface="Carme" charset="0"/>
              </a:rPr>
              <a:t>Usage of mobile money significantly changes landscape of access </a:t>
            </a:r>
          </a:p>
          <a:p>
            <a:pPr marL="1143000" lvl="2" indent="-228600">
              <a:spcBef>
                <a:spcPts val="438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1800" b="1">
                <a:solidFill>
                  <a:srgbClr val="000000"/>
                </a:solidFill>
                <a:latin typeface="Carme" charset="0"/>
                <a:sym typeface="Carme" charset="0"/>
              </a:rPr>
              <a:t>More than half the adult population formally served</a:t>
            </a:r>
          </a:p>
          <a:p>
            <a:pPr marL="1143000" lvl="2" indent="-228600">
              <a:spcBef>
                <a:spcPts val="438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1800" b="1">
                <a:solidFill>
                  <a:srgbClr val="000000"/>
                </a:solidFill>
                <a:latin typeface="Carme" charset="0"/>
                <a:sym typeface="Carme" charset="0"/>
              </a:rPr>
              <a:t>Mobile money mostly used for remittance</a:t>
            </a:r>
          </a:p>
          <a:p>
            <a:endParaRPr lang="en-GB" sz="1800" b="1">
              <a:solidFill>
                <a:srgbClr val="000000"/>
              </a:solidFill>
              <a:latin typeface="Carme" charset="0"/>
              <a:sym typeface="Carme" charset="0"/>
            </a:endParaRPr>
          </a:p>
          <a:p>
            <a:pPr marL="342900" lvl="1" indent="-342900">
              <a:spcBef>
                <a:spcPts val="475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000">
                <a:solidFill>
                  <a:srgbClr val="000000"/>
                </a:solidFill>
                <a:latin typeface="Carme" charset="0"/>
                <a:sym typeface="Carme" charset="0"/>
              </a:rPr>
              <a:t>Significant increase in uptake of banking products </a:t>
            </a:r>
          </a:p>
          <a:p>
            <a:pPr marL="1143000" lvl="2" indent="-228600">
              <a:spcBef>
                <a:spcPts val="438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1800" b="1">
                <a:solidFill>
                  <a:srgbClr val="000000"/>
                </a:solidFill>
                <a:latin typeface="Carme" charset="0"/>
                <a:sym typeface="Carme" charset="0"/>
              </a:rPr>
              <a:t>Lagging behind in terms of % adults banked</a:t>
            </a:r>
          </a:p>
          <a:p>
            <a:endParaRPr lang="en-GB" sz="1800" b="1">
              <a:solidFill>
                <a:srgbClr val="000000"/>
              </a:solidFill>
              <a:latin typeface="Carme" charset="0"/>
              <a:sym typeface="Carme" charset="0"/>
            </a:endParaRPr>
          </a:p>
          <a:p>
            <a:pPr marL="342900" lvl="1" indent="-342900">
              <a:spcBef>
                <a:spcPts val="475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000">
                <a:solidFill>
                  <a:srgbClr val="000000"/>
                </a:solidFill>
                <a:latin typeface="Carme" charset="0"/>
                <a:sym typeface="Carme" charset="0"/>
              </a:rPr>
              <a:t>Significant increase in uptake of health insurance</a:t>
            </a:r>
          </a:p>
          <a:p>
            <a:endParaRPr lang="en-GB" sz="1800">
              <a:solidFill>
                <a:srgbClr val="000000"/>
              </a:solidFill>
              <a:latin typeface="Carme" charset="0"/>
              <a:sym typeface="Carme" charset="0"/>
            </a:endParaRPr>
          </a:p>
          <a:p>
            <a:pPr marL="342900" lvl="1" indent="-342900">
              <a:spcBef>
                <a:spcPts val="475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1800" b="1">
                <a:solidFill>
                  <a:srgbClr val="000000"/>
                </a:solidFill>
                <a:latin typeface="Carme" charset="0"/>
                <a:sym typeface="Carme" charset="0"/>
              </a:rPr>
              <a:t>Informal sector = Credit provider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843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3413" y="2197100"/>
            <a:ext cx="50784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632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Rectangle 1"/>
          <p:cNvSpPr>
            <a:spLocks noChangeArrowheads="1"/>
          </p:cNvSpPr>
          <p:nvPr/>
        </p:nvSpPr>
        <p:spPr bwMode="auto">
          <a:xfrm>
            <a:off x="2817813" y="3244850"/>
            <a:ext cx="3508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latin typeface="Helvetica" charset="0"/>
              </a:rPr>
              <a:t> THANK 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529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itle 1"/>
          <p:cNvSpPr txBox="1">
            <a:spLocks/>
          </p:cNvSpPr>
          <p:nvPr/>
        </p:nvSpPr>
        <p:spPr bwMode="auto">
          <a:xfrm>
            <a:off x="598488" y="890588"/>
            <a:ext cx="822960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000" b="1">
                <a:solidFill>
                  <a:srgbClr val="000090"/>
                </a:solidFill>
                <a:latin typeface="Helvetica" charset="0"/>
              </a:rPr>
              <a:t>Getting more out of FinScope 2013</a:t>
            </a:r>
            <a:r>
              <a:rPr lang="en-US" sz="4300" b="1">
                <a:solidFill>
                  <a:srgbClr val="000090"/>
                </a:solidFill>
              </a:rPr>
              <a:t/>
            </a:r>
            <a:br>
              <a:rPr lang="en-US" sz="4300" b="1">
                <a:solidFill>
                  <a:srgbClr val="000090"/>
                </a:solidFill>
              </a:rPr>
            </a:br>
            <a:r>
              <a:rPr lang="en-US" sz="2600" b="1">
                <a:solidFill>
                  <a:srgbClr val="000090"/>
                </a:solidFill>
                <a:latin typeface="Helvetica" charset="0"/>
              </a:rPr>
              <a:t>Dissemination plan includes…</a:t>
            </a:r>
          </a:p>
        </p:txBody>
      </p:sp>
      <p:sp>
        <p:nvSpPr>
          <p:cNvPr id="55301" name="Content Placeholder 2"/>
          <p:cNvSpPr txBox="1">
            <a:spLocks/>
          </p:cNvSpPr>
          <p:nvPr/>
        </p:nvSpPr>
        <p:spPr bwMode="auto">
          <a:xfrm>
            <a:off x="152400" y="2209800"/>
            <a:ext cx="852170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2100" b="1">
                <a:latin typeface="Helvetica" charset="0"/>
              </a:rPr>
              <a:t>Tailored analyses and presentations</a:t>
            </a:r>
          </a:p>
          <a:p>
            <a:pPr lvl="1"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1600">
                <a:latin typeface="Helvetica" charset="0"/>
              </a:rPr>
              <a:t>Government (incl regional), private sector financial, NGO sector</a:t>
            </a:r>
          </a:p>
          <a:p>
            <a:pPr lvl="1"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endParaRPr lang="en-US" sz="1600">
              <a:latin typeface="Helvetica" charset="0"/>
            </a:endParaRP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2100" b="1">
                <a:latin typeface="Helvetica" charset="0"/>
              </a:rPr>
              <a:t>Newspaper articles and editorials</a:t>
            </a:r>
          </a:p>
          <a:p>
            <a:pPr lvl="1"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1600">
                <a:latin typeface="Helvetica" charset="0"/>
              </a:rPr>
              <a:t>The Citizen, Mwananchi,Guardian, Nipashe, Daily News, Habari Leo, Zanzibar Leo</a:t>
            </a:r>
          </a:p>
          <a:p>
            <a:pPr lvl="1"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endParaRPr lang="en-US" sz="1600">
              <a:latin typeface="Helvetica" charset="0"/>
            </a:endParaRP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2100" b="1">
                <a:latin typeface="Helvetica" charset="0"/>
              </a:rPr>
              <a:t>TV discussion and news programmes</a:t>
            </a:r>
          </a:p>
          <a:p>
            <a:pPr lvl="1"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1600">
                <a:latin typeface="Helvetica" charset="0"/>
              </a:rPr>
              <a:t>Kipima Joto, MADA, Hoja la Leo, Malumbano ya Hoja, TBC Morning Show and Tuambie, Star TV Jarida Maridhawa, ZBC TV</a:t>
            </a:r>
          </a:p>
          <a:p>
            <a:pPr lvl="1"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endParaRPr lang="en-US" sz="1600">
              <a:latin typeface="Helvetica" charset="0"/>
            </a:endParaRP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2100" b="1">
                <a:latin typeface="Helvetica" charset="0"/>
              </a:rPr>
              <a:t>Radio discussion and news programmes</a:t>
            </a:r>
          </a:p>
          <a:p>
            <a:pPr lvl="1"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1600">
                <a:latin typeface="Helvetica" charset="0"/>
              </a:rPr>
              <a:t>East Africa  Radio Breakfast Show and Supermix, Clouds FM Power Breakfast, ZBC FM, Coconut FM, Zenji FM</a:t>
            </a:r>
          </a:p>
          <a:p>
            <a:pPr lvl="1"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endParaRPr lang="en-US" sz="1600">
              <a:latin typeface="Helvetica" charset="0"/>
            </a:endParaRP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2100" b="1">
                <a:latin typeface="Helvetica" charset="0"/>
              </a:rPr>
              <a:t>Social media – Twitter and Facebook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2100" b="1">
                <a:latin typeface="Helvetica" charset="0"/>
              </a:rPr>
              <a:t>Website and blog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734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358775" y="974725"/>
            <a:ext cx="3578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0090"/>
                </a:solidFill>
                <a:latin typeface="Helvetica" charset="0"/>
              </a:rPr>
              <a:t>Analysis framework</a:t>
            </a:r>
            <a:endParaRPr lang="en-GB" sz="2800" b="1">
              <a:solidFill>
                <a:srgbClr val="000090"/>
              </a:solidFill>
              <a:latin typeface="Helvetica" charset="0"/>
            </a:endParaRPr>
          </a:p>
        </p:txBody>
      </p:sp>
      <p:pic>
        <p:nvPicPr>
          <p:cNvPr id="5734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600" y="1801813"/>
            <a:ext cx="81661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837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0" y="100330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Pct val="25000"/>
            </a:pPr>
            <a:r>
              <a:rPr lang="en-GB" sz="2800" b="1">
                <a:solidFill>
                  <a:srgbClr val="000090"/>
                </a:solidFill>
                <a:latin typeface="Helvetica" charset="0"/>
                <a:sym typeface="Carme" charset="0"/>
              </a:rPr>
              <a:t>Comparing with Kenya – focus on the effect of mobile money </a:t>
            </a:r>
          </a:p>
        </p:txBody>
      </p:sp>
      <p:pic>
        <p:nvPicPr>
          <p:cNvPr id="5837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1957388"/>
            <a:ext cx="7791450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945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112713" y="1260475"/>
            <a:ext cx="90312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46000"/>
            </a:pPr>
            <a:r>
              <a:rPr lang="en-GB" sz="2800" b="1">
                <a:solidFill>
                  <a:srgbClr val="000090"/>
                </a:solidFill>
                <a:latin typeface="Helvetica" charset="0"/>
              </a:rPr>
              <a:t>FinScope objectives addressed by the topline findings</a:t>
            </a:r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506413" y="2541588"/>
            <a:ext cx="8374062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1" indent="-342900"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800">
                <a:solidFill>
                  <a:srgbClr val="000000"/>
                </a:solidFill>
                <a:latin typeface="Helvetica" charset="0"/>
                <a:sym typeface="Carme" charset="0"/>
              </a:rPr>
              <a:t>Levels of access to and use of financial services</a:t>
            </a:r>
          </a:p>
          <a:p>
            <a:endParaRPr lang="en-GB" sz="2800">
              <a:solidFill>
                <a:srgbClr val="000000"/>
              </a:solidFill>
              <a:latin typeface="Helvetica" charset="0"/>
              <a:sym typeface="Carme" charset="0"/>
            </a:endParaRPr>
          </a:p>
          <a:p>
            <a:pPr marL="342900" lvl="1" indent="-342900">
              <a:spcBef>
                <a:spcPts val="475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800">
                <a:solidFill>
                  <a:srgbClr val="000000"/>
                </a:solidFill>
                <a:latin typeface="Helvetica" charset="0"/>
                <a:sym typeface="Carme" charset="0"/>
              </a:rPr>
              <a:t>Describe the landscape of access</a:t>
            </a:r>
          </a:p>
          <a:p>
            <a:endParaRPr lang="en-GB" sz="2800">
              <a:solidFill>
                <a:srgbClr val="000000"/>
              </a:solidFill>
              <a:latin typeface="Helvetica" charset="0"/>
              <a:sym typeface="Carme" charset="0"/>
            </a:endParaRPr>
          </a:p>
          <a:p>
            <a:pPr marL="342900" lvl="1" indent="-342900">
              <a:spcBef>
                <a:spcPts val="475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800">
                <a:solidFill>
                  <a:srgbClr val="000000"/>
                </a:solidFill>
                <a:latin typeface="Helvetica" charset="0"/>
                <a:sym typeface="Carme" charset="0"/>
              </a:rPr>
              <a:t>Barriers to financial access</a:t>
            </a:r>
          </a:p>
          <a:p>
            <a:endParaRPr lang="en-GB" sz="2800">
              <a:solidFill>
                <a:srgbClr val="000000"/>
              </a:solidFill>
              <a:latin typeface="Helvetica" charset="0"/>
              <a:sym typeface="Carme" charset="0"/>
            </a:endParaRPr>
          </a:p>
          <a:p>
            <a:pPr marL="342900" lvl="1" indent="-342900">
              <a:spcBef>
                <a:spcPts val="475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800">
                <a:solidFill>
                  <a:srgbClr val="000000"/>
                </a:solidFill>
                <a:latin typeface="Helvetica" charset="0"/>
                <a:sym typeface="Carme" charset="0"/>
              </a:rPr>
              <a:t>Assess trends/change over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048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0" y="1428750"/>
            <a:ext cx="914400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>
              <a:spcBef>
                <a:spcPts val="475"/>
              </a:spcBef>
              <a:buClr>
                <a:srgbClr val="990033"/>
              </a:buClr>
              <a:buSzPct val="25000"/>
            </a:pPr>
            <a:r>
              <a:rPr lang="en-GB" sz="2800" b="1">
                <a:solidFill>
                  <a:srgbClr val="000090"/>
                </a:solidFill>
                <a:latin typeface="Helvetica" charset="0"/>
                <a:sym typeface="Carme" charset="0"/>
              </a:rPr>
              <a:t>BoT Target </a:t>
            </a:r>
          </a:p>
          <a:p>
            <a:pPr marL="0" lvl="1" algn="ctr">
              <a:spcBef>
                <a:spcPts val="475"/>
              </a:spcBef>
              <a:buClr>
                <a:srgbClr val="990033"/>
              </a:buClr>
              <a:buSzPct val="25000"/>
            </a:pPr>
            <a:r>
              <a:rPr lang="en-GB" sz="2800" b="1">
                <a:solidFill>
                  <a:srgbClr val="000090"/>
                </a:solidFill>
                <a:latin typeface="Helvetica" charset="0"/>
                <a:sym typeface="Carme" charset="0"/>
              </a:rPr>
              <a:t>50% formal financial access by 2016</a:t>
            </a:r>
          </a:p>
          <a:p>
            <a:pPr marL="0" lvl="1" algn="ctr">
              <a:spcBef>
                <a:spcPts val="475"/>
              </a:spcBef>
              <a:buClr>
                <a:srgbClr val="990033"/>
              </a:buClr>
              <a:buSzPct val="25000"/>
            </a:pPr>
            <a:r>
              <a:rPr lang="en-GB" sz="2800" b="1">
                <a:solidFill>
                  <a:srgbClr val="000090"/>
                </a:solidFill>
                <a:latin typeface="Helvetica" charset="0"/>
                <a:sym typeface="Carme" charset="0"/>
              </a:rPr>
              <a:t>(National Financial Inclusion Framework)</a:t>
            </a:r>
          </a:p>
        </p:txBody>
      </p:sp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1054100" y="3387725"/>
            <a:ext cx="7156450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2" indent="-349250">
              <a:spcBef>
                <a:spcPts val="400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800">
                <a:solidFill>
                  <a:srgbClr val="000000"/>
                </a:solidFill>
                <a:latin typeface="Helvetica" charset="0"/>
                <a:sym typeface="Carme" charset="0"/>
              </a:rPr>
              <a:t>Is this realistic?</a:t>
            </a:r>
          </a:p>
          <a:p>
            <a:pPr marL="742950" lvl="2" indent="-349250">
              <a:spcBef>
                <a:spcPts val="400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endParaRPr lang="en-GB" sz="2800">
              <a:solidFill>
                <a:srgbClr val="000000"/>
              </a:solidFill>
              <a:latin typeface="Helvetica" charset="0"/>
              <a:sym typeface="Carme" charset="0"/>
            </a:endParaRPr>
          </a:p>
          <a:p>
            <a:pPr marL="742950" lvl="2" indent="-349250">
              <a:spcBef>
                <a:spcPts val="400"/>
              </a:spcBef>
              <a:buClr>
                <a:srgbClr val="FF0000"/>
              </a:buClr>
              <a:buSzPct val="100000"/>
              <a:buFont typeface="Carme" charset="0"/>
              <a:buChar char="▪"/>
            </a:pPr>
            <a:r>
              <a:rPr lang="en-GB" sz="2800">
                <a:solidFill>
                  <a:srgbClr val="000000"/>
                </a:solidFill>
                <a:latin typeface="Helvetica" charset="0"/>
                <a:sym typeface="Carme" charset="0"/>
              </a:rPr>
              <a:t>How have we progressed since 2009?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150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>
              <a:spcBef>
                <a:spcPts val="475"/>
              </a:spcBef>
              <a:buClr>
                <a:srgbClr val="990033"/>
              </a:buClr>
              <a:buSzPct val="25000"/>
            </a:pPr>
            <a:r>
              <a:rPr lang="en-US" sz="2800" b="1">
                <a:solidFill>
                  <a:srgbClr val="000090"/>
                </a:solidFill>
                <a:latin typeface="Helvetica" charset="0"/>
              </a:rPr>
              <a:t>Key participants in FinScope Tanzania 2013 </a:t>
            </a:r>
            <a:endParaRPr lang="en-GB" sz="2800" b="1">
              <a:solidFill>
                <a:srgbClr val="000090"/>
              </a:solidFill>
              <a:latin typeface="Helvetica" charset="0"/>
              <a:sym typeface="Carme" charset="0"/>
            </a:endParaRPr>
          </a:p>
        </p:txBody>
      </p:sp>
      <p:sp>
        <p:nvSpPr>
          <p:cNvPr id="21509" name="Content Placeholder 2"/>
          <p:cNvSpPr txBox="1">
            <a:spLocks/>
          </p:cNvSpPr>
          <p:nvPr/>
        </p:nvSpPr>
        <p:spPr bwMode="auto">
          <a:xfrm>
            <a:off x="241300" y="1574800"/>
            <a:ext cx="87010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2800" b="1" dirty="0"/>
              <a:t>Steering Committee</a:t>
            </a:r>
          </a:p>
          <a:p>
            <a:pPr lvl="1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2800" dirty="0"/>
              <a:t>Stakeholders from public and private sectors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2800" b="1" dirty="0"/>
              <a:t>Technical Committee</a:t>
            </a:r>
          </a:p>
          <a:p>
            <a:pPr lvl="1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2800" dirty="0" err="1"/>
              <a:t>BoT</a:t>
            </a:r>
            <a:r>
              <a:rPr lang="en-US" sz="2800" dirty="0"/>
              <a:t>, NBS, </a:t>
            </a:r>
            <a:r>
              <a:rPr lang="en-US" sz="2800" dirty="0" err="1"/>
              <a:t>Ipsos</a:t>
            </a:r>
            <a:r>
              <a:rPr lang="en-US" sz="2800" dirty="0"/>
              <a:t>, Technical Advisor, FinScope Coordinator, FSDT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2800" b="1" dirty="0"/>
              <a:t>NBS</a:t>
            </a:r>
            <a:r>
              <a:rPr lang="en-US" sz="2800" dirty="0"/>
              <a:t> – sampling and quality assurance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2800" b="1" dirty="0" err="1"/>
              <a:t>Ipsos</a:t>
            </a:r>
            <a:r>
              <a:rPr lang="en-US" sz="2800" b="1" dirty="0"/>
              <a:t> Tanzania </a:t>
            </a:r>
            <a:r>
              <a:rPr lang="en-US" sz="2800" dirty="0"/>
              <a:t>– implemented the survey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2800" b="1" dirty="0"/>
              <a:t>Development Pioneer Consultants </a:t>
            </a:r>
            <a:r>
              <a:rPr lang="en-US" sz="2800" dirty="0"/>
              <a:t>– FinScope Coordinator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2800" b="1" dirty="0" err="1"/>
              <a:t>Yakini</a:t>
            </a:r>
            <a:r>
              <a:rPr lang="en-US" sz="2800" b="1" dirty="0"/>
              <a:t> </a:t>
            </a:r>
            <a:r>
              <a:rPr lang="en-US" sz="2800" b="1" dirty="0" smtClean="0"/>
              <a:t>Development Consulting </a:t>
            </a:r>
            <a:r>
              <a:rPr lang="en-US" sz="2800" dirty="0"/>
              <a:t>– Technical Advisor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253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0" y="1000125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sz="3200" b="1" dirty="0" smtClean="0">
                <a:solidFill>
                  <a:srgbClr val="000090"/>
                </a:solidFill>
                <a:latin typeface="Helvetica" charset="0"/>
                <a:sym typeface="Carme" charset="0"/>
              </a:rPr>
              <a:t>Definitions </a:t>
            </a:r>
            <a:r>
              <a:rPr lang="en-GB" sz="3200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of financial inclusion </a:t>
            </a:r>
            <a:r>
              <a:rPr lang="en-GB" sz="3200" b="1" dirty="0" smtClean="0">
                <a:solidFill>
                  <a:srgbClr val="000090"/>
                </a:solidFill>
                <a:latin typeface="Helvetica" charset="0"/>
                <a:sym typeface="Carme" charset="0"/>
              </a:rPr>
              <a:t>&amp; exclusion</a:t>
            </a:r>
            <a:endParaRPr lang="en-GB" sz="3200" b="1" dirty="0">
              <a:solidFill>
                <a:srgbClr val="000090"/>
              </a:solidFill>
              <a:latin typeface="Helvetica" charset="0"/>
              <a:sym typeface="Carme" charset="0"/>
            </a:endParaRPr>
          </a:p>
        </p:txBody>
      </p:sp>
      <p:sp>
        <p:nvSpPr>
          <p:cNvPr id="22533" name="Rectangle 1"/>
          <p:cNvSpPr>
            <a:spLocks noChangeArrowheads="1"/>
          </p:cNvSpPr>
          <p:nvPr/>
        </p:nvSpPr>
        <p:spPr bwMode="auto">
          <a:xfrm>
            <a:off x="539750" y="1979613"/>
            <a:ext cx="18018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Helvetica" charset="0"/>
                <a:sym typeface="Calibri" pitchFamily="34" charset="0"/>
              </a:rPr>
              <a:t>Financially </a:t>
            </a:r>
            <a:endParaRPr lang="en-US">
              <a:solidFill>
                <a:srgbClr val="000000"/>
              </a:solidFill>
              <a:latin typeface="Helvetica" charset="0"/>
            </a:endParaRPr>
          </a:p>
          <a:p>
            <a:r>
              <a:rPr lang="en-US">
                <a:solidFill>
                  <a:srgbClr val="000000"/>
                </a:solidFill>
                <a:latin typeface="Helvetica" charset="0"/>
              </a:rPr>
              <a:t>included</a:t>
            </a:r>
          </a:p>
        </p:txBody>
      </p:sp>
      <p:sp>
        <p:nvSpPr>
          <p:cNvPr id="22534" name="Rectangle 2"/>
          <p:cNvSpPr>
            <a:spLocks noChangeArrowheads="1"/>
          </p:cNvSpPr>
          <p:nvPr/>
        </p:nvSpPr>
        <p:spPr bwMode="auto">
          <a:xfrm>
            <a:off x="2341563" y="1970088"/>
            <a:ext cx="66008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FFFF"/>
              </a:buClr>
              <a:buSzPct val="25000"/>
            </a:pPr>
            <a:r>
              <a:rPr lang="en-GB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Calibri" pitchFamily="34" charset="0"/>
              </a:rPr>
              <a:t>Individuals 16 years or older who have/use</a:t>
            </a:r>
            <a:r>
              <a:rPr lang="en-GB" i="1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Calibri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Calibri" pitchFamily="34" charset="0"/>
              </a:rPr>
              <a:t>financial products/services </a:t>
            </a:r>
            <a:r>
              <a:rPr lang="en-GB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Calibri" pitchFamily="34" charset="0"/>
              </a:rPr>
              <a:t>to </a:t>
            </a:r>
            <a:r>
              <a:rPr lang="en-GB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  <a:sym typeface="Calibri" pitchFamily="34" charset="0"/>
              </a:rPr>
              <a:t>manage their financial lives</a:t>
            </a:r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565150" y="3698875"/>
            <a:ext cx="177641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Helvetica" charset="0"/>
              </a:rPr>
              <a:t>Financially</a:t>
            </a:r>
          </a:p>
          <a:p>
            <a:r>
              <a:rPr lang="en-US">
                <a:latin typeface="Helvetica" charset="0"/>
              </a:rPr>
              <a:t>excluded</a:t>
            </a:r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2366963" y="3732213"/>
            <a:ext cx="6575425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SzPct val="61000"/>
            </a:pPr>
            <a:r>
              <a:rPr lang="en-GB" dirty="0">
                <a:solidFill>
                  <a:srgbClr val="000000"/>
                </a:solidFill>
                <a:latin typeface="Helvetica" charset="0"/>
              </a:rPr>
              <a:t>Individuals 16 years or older who use </a:t>
            </a:r>
            <a:r>
              <a:rPr lang="en-GB" b="1" dirty="0">
                <a:solidFill>
                  <a:srgbClr val="000000"/>
                </a:solidFill>
                <a:latin typeface="Helvetica" charset="0"/>
              </a:rPr>
              <a:t>NO</a:t>
            </a:r>
            <a:r>
              <a:rPr lang="en-GB" dirty="0">
                <a:solidFill>
                  <a:srgbClr val="000000"/>
                </a:solidFill>
                <a:latin typeface="Helvetica" charset="0"/>
              </a:rPr>
              <a:t> financial </a:t>
            </a:r>
            <a:r>
              <a:rPr lang="en-GB" dirty="0" smtClean="0">
                <a:solidFill>
                  <a:srgbClr val="000000"/>
                </a:solidFill>
                <a:latin typeface="Helvetica" charset="0"/>
              </a:rPr>
              <a:t>mechanisms - rely </a:t>
            </a:r>
            <a:r>
              <a:rPr lang="en-GB" dirty="0">
                <a:solidFill>
                  <a:srgbClr val="000000"/>
                </a:solidFill>
                <a:latin typeface="Helvetica" charset="0"/>
              </a:rPr>
              <a:t>only on themselves/family/friends for saving, borrowing and remitting; their transactions are cash-based or in-kind</a:t>
            </a:r>
          </a:p>
        </p:txBody>
      </p:sp>
      <p:cxnSp>
        <p:nvCxnSpPr>
          <p:cNvPr id="22537" name="Straight Connector 12"/>
          <p:cNvCxnSpPr>
            <a:cxnSpLocks noChangeShapeType="1"/>
          </p:cNvCxnSpPr>
          <p:nvPr/>
        </p:nvCxnSpPr>
        <p:spPr bwMode="auto">
          <a:xfrm>
            <a:off x="2200275" y="1708150"/>
            <a:ext cx="0" cy="42306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2538" name="Straight Connector 14"/>
          <p:cNvCxnSpPr>
            <a:cxnSpLocks noChangeShapeType="1"/>
          </p:cNvCxnSpPr>
          <p:nvPr/>
        </p:nvCxnSpPr>
        <p:spPr bwMode="auto">
          <a:xfrm>
            <a:off x="477838" y="3346450"/>
            <a:ext cx="8243887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63650" y="6567488"/>
            <a:ext cx="7880350" cy="290512"/>
          </a:xfrm>
          <a:prstGeom prst="rect">
            <a:avLst/>
          </a:prstGeom>
          <a:solidFill>
            <a:srgbClr val="FFBC1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355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73838"/>
            <a:ext cx="12128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8" y="246063"/>
            <a:ext cx="2298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477838" y="995363"/>
            <a:ext cx="80819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-GB" sz="3200" b="1" dirty="0">
                <a:solidFill>
                  <a:srgbClr val="000090"/>
                </a:solidFill>
                <a:latin typeface="Helvetica" charset="0"/>
                <a:sym typeface="Carme" charset="0"/>
              </a:rPr>
              <a:t>Definitions of inclusion</a:t>
            </a:r>
          </a:p>
        </p:txBody>
      </p:sp>
      <p:sp>
        <p:nvSpPr>
          <p:cNvPr id="23557" name="Rectangle 1"/>
          <p:cNvSpPr>
            <a:spLocks noChangeArrowheads="1"/>
          </p:cNvSpPr>
          <p:nvPr/>
        </p:nvSpPr>
        <p:spPr bwMode="auto">
          <a:xfrm>
            <a:off x="539750" y="1979613"/>
            <a:ext cx="18018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FFFF"/>
              </a:buClr>
              <a:buSzPct val="25000"/>
            </a:pPr>
            <a:r>
              <a:rPr lang="en-GB">
                <a:latin typeface="Helvetica" charset="0"/>
                <a:sym typeface="Calibri" pitchFamily="34" charset="0"/>
              </a:rPr>
              <a:t>Formally included</a:t>
            </a:r>
          </a:p>
        </p:txBody>
      </p:sp>
      <p:sp>
        <p:nvSpPr>
          <p:cNvPr id="23558" name="Rectangle 2"/>
          <p:cNvSpPr>
            <a:spLocks noChangeArrowheads="1"/>
          </p:cNvSpPr>
          <p:nvPr/>
        </p:nvSpPr>
        <p:spPr bwMode="auto">
          <a:xfrm>
            <a:off x="2341563" y="1970088"/>
            <a:ext cx="680243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Helvetica" charset="0"/>
              </a:rPr>
              <a:t>Individuals 16 years or older who have/use financial products/ services provided by a financial service provider that is </a:t>
            </a:r>
            <a:r>
              <a:rPr lang="en-US" b="1" dirty="0">
                <a:latin typeface="Helvetica" charset="0"/>
              </a:rPr>
              <a:t>regulated or officially supervised</a:t>
            </a:r>
          </a:p>
        </p:txBody>
      </p:sp>
      <p:sp>
        <p:nvSpPr>
          <p:cNvPr id="23559" name="Rectangle 10"/>
          <p:cNvSpPr>
            <a:spLocks noChangeArrowheads="1"/>
          </p:cNvSpPr>
          <p:nvPr/>
        </p:nvSpPr>
        <p:spPr bwMode="auto">
          <a:xfrm>
            <a:off x="565150" y="4292600"/>
            <a:ext cx="17764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GB">
                <a:solidFill>
                  <a:srgbClr val="000000"/>
                </a:solidFill>
                <a:latin typeface="Helvetica" charset="0"/>
                <a:sym typeface="Calibri" pitchFamily="34" charset="0"/>
              </a:rPr>
              <a:t>Informally included</a:t>
            </a:r>
          </a:p>
        </p:txBody>
      </p:sp>
      <p:sp>
        <p:nvSpPr>
          <p:cNvPr id="23560" name="Rectangle 11"/>
          <p:cNvSpPr>
            <a:spLocks noChangeArrowheads="1"/>
          </p:cNvSpPr>
          <p:nvPr/>
        </p:nvSpPr>
        <p:spPr bwMode="auto">
          <a:xfrm>
            <a:off x="2366963" y="4325938"/>
            <a:ext cx="657542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GB" dirty="0">
                <a:solidFill>
                  <a:srgbClr val="000000"/>
                </a:solidFill>
                <a:latin typeface="Helvetica" charset="0"/>
                <a:sym typeface="Calibri" pitchFamily="34" charset="0"/>
              </a:rPr>
              <a:t>Individuals 16 years or older who use </a:t>
            </a:r>
            <a:r>
              <a:rPr lang="en-GB" dirty="0" smtClean="0">
                <a:solidFill>
                  <a:srgbClr val="000000"/>
                </a:solidFill>
                <a:latin typeface="Helvetica" charset="0"/>
                <a:sym typeface="Calibri" pitchFamily="34" charset="0"/>
              </a:rPr>
              <a:t>financial </a:t>
            </a:r>
            <a:r>
              <a:rPr lang="en-GB" dirty="0">
                <a:solidFill>
                  <a:srgbClr val="000000"/>
                </a:solidFill>
                <a:latin typeface="Helvetica" charset="0"/>
                <a:sym typeface="Calibri" pitchFamily="34" charset="0"/>
              </a:rPr>
              <a:t>mechanisms not provided by a regulated or supervised financial institution</a:t>
            </a:r>
          </a:p>
        </p:txBody>
      </p:sp>
      <p:cxnSp>
        <p:nvCxnSpPr>
          <p:cNvPr id="23561" name="Straight Connector 12"/>
          <p:cNvCxnSpPr>
            <a:cxnSpLocks noChangeShapeType="1"/>
          </p:cNvCxnSpPr>
          <p:nvPr/>
        </p:nvCxnSpPr>
        <p:spPr bwMode="auto">
          <a:xfrm>
            <a:off x="2200275" y="1708150"/>
            <a:ext cx="0" cy="42306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3562" name="Straight Connector 14"/>
          <p:cNvCxnSpPr>
            <a:cxnSpLocks noChangeShapeType="1"/>
          </p:cNvCxnSpPr>
          <p:nvPr/>
        </p:nvCxnSpPr>
        <p:spPr bwMode="auto">
          <a:xfrm>
            <a:off x="477838" y="4098925"/>
            <a:ext cx="8243887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</TotalTime>
  <Words>769</Words>
  <Application>Microsoft Office PowerPoint</Application>
  <PresentationFormat>On-screen Show (4:3)</PresentationFormat>
  <Paragraphs>164</Paragraphs>
  <Slides>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Nisha Shah-Sanghvi</dc:creator>
  <cp:lastModifiedBy>ian</cp:lastModifiedBy>
  <cp:revision>131</cp:revision>
  <dcterms:created xsi:type="dcterms:W3CDTF">2014-03-20T10:12:14Z</dcterms:created>
  <dcterms:modified xsi:type="dcterms:W3CDTF">2014-04-01T14:07:46Z</dcterms:modified>
</cp:coreProperties>
</file>