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85" r:id="rId3"/>
    <p:sldId id="393" r:id="rId4"/>
    <p:sldId id="394" r:id="rId5"/>
    <p:sldId id="395" r:id="rId6"/>
    <p:sldId id="396" r:id="rId7"/>
    <p:sldId id="392" r:id="rId8"/>
    <p:sldId id="397" r:id="rId9"/>
    <p:sldId id="377" r:id="rId10"/>
    <p:sldId id="346" r:id="rId11"/>
    <p:sldId id="373" r:id="rId12"/>
    <p:sldId id="374" r:id="rId13"/>
    <p:sldId id="375" r:id="rId14"/>
    <p:sldId id="387" r:id="rId15"/>
    <p:sldId id="388" r:id="rId16"/>
    <p:sldId id="386" r:id="rId17"/>
    <p:sldId id="362" r:id="rId18"/>
    <p:sldId id="390" r:id="rId19"/>
    <p:sldId id="352" r:id="rId20"/>
    <p:sldId id="355" r:id="rId21"/>
    <p:sldId id="389" r:id="rId22"/>
    <p:sldId id="391" r:id="rId23"/>
    <p:sldId id="3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90" autoAdjust="0"/>
  </p:normalViewPr>
  <p:slideViewPr>
    <p:cSldViewPr snapToGrid="0" snapToObjects="1">
      <p:cViewPr varScale="1">
        <p:scale>
          <a:sx n="76" d="100"/>
          <a:sy n="7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DB500-B6F9-0346-B5DC-89F8CE3C0785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E66D-C84D-9B4F-888E-78FC76191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6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pitch is what you use to demonstrate</a:t>
            </a:r>
            <a:r>
              <a:rPr lang="en-GB" baseline="0" dirty="0" smtClean="0"/>
              <a:t> value. A proposal is a detailed plan of how you’re going to meet your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pitch is what you use to demonstrate</a:t>
            </a:r>
            <a:r>
              <a:rPr lang="en-GB" baseline="0" dirty="0" smtClean="0"/>
              <a:t> value. A proposal is a detailed plan of how you’re going to meet your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pitch is what you use to demonstrate</a:t>
            </a:r>
            <a:r>
              <a:rPr lang="en-GB" baseline="0" dirty="0" smtClean="0"/>
              <a:t> value. A proposal is a detailed plan of how you’re going to meet your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pitch is what you use to demonstrate</a:t>
            </a:r>
            <a:r>
              <a:rPr lang="en-GB" baseline="0" dirty="0" smtClean="0"/>
              <a:t> value. A proposal is a detailed plan of how you’re going to meet your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pitch is what you use to demonstrate</a:t>
            </a:r>
            <a:r>
              <a:rPr lang="en-GB" baseline="0" dirty="0" smtClean="0"/>
              <a:t> value. A proposal is a detailed plan of how you’re going to meet your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pitch is what you use to demonstrate</a:t>
            </a:r>
            <a:r>
              <a:rPr lang="en-GB" baseline="0" dirty="0" smtClean="0"/>
              <a:t> value. A proposal is a detailed plan of how you’re going to meet your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pitch is what you use to demonstrate</a:t>
            </a:r>
            <a:r>
              <a:rPr lang="en-GB" baseline="0" dirty="0" smtClean="0"/>
              <a:t> value. A proposal is a detailed plan of how you’re going to meet your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Agency banking </a:t>
            </a:r>
          </a:p>
          <a:p>
            <a:r>
              <a:rPr lang="en-GB" baseline="0" dirty="0" smtClean="0"/>
              <a:t>Get new clients: all </a:t>
            </a:r>
            <a:r>
              <a:rPr lang="en-GB" baseline="0" dirty="0" smtClean="0"/>
              <a:t>schools</a:t>
            </a:r>
          </a:p>
          <a:p>
            <a:r>
              <a:rPr lang="en-GB" baseline="0" dirty="0" smtClean="0"/>
              <a:t>100 schools: 100 students: 100,000 per year		1billion per year for 1 region for 100 schools		32 regions: 32billion	</a:t>
            </a:r>
            <a:endParaRPr lang="en-GB" baseline="0" dirty="0" smtClean="0"/>
          </a:p>
          <a:p>
            <a:r>
              <a:rPr lang="en-GB" baseline="0" dirty="0" smtClean="0"/>
              <a:t>Develop new product (school fees credit scheme) </a:t>
            </a:r>
            <a:endParaRPr lang="en-GB" baseline="0" dirty="0" smtClean="0"/>
          </a:p>
          <a:p>
            <a:r>
              <a:rPr lang="en-GB" baseline="0" dirty="0" smtClean="0"/>
              <a:t>Saving schemes for kids</a:t>
            </a:r>
            <a:endParaRPr lang="en-GB" baseline="0" dirty="0" smtClean="0"/>
          </a:p>
          <a:p>
            <a:r>
              <a:rPr lang="en-GB" baseline="0" dirty="0" smtClean="0"/>
              <a:t>Research why people can’t pay and develop insurance scheme, life/disability insurance, agriculture insurance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4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pitch is what you use to demonstrate</a:t>
            </a:r>
            <a:r>
              <a:rPr lang="en-GB" baseline="0" dirty="0" smtClean="0"/>
              <a:t> value. A proposal is a detailed plan of how you’re going to meet your objectives.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1E66D-C84D-9B4F-888E-78FC76191E0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7243517" y="6356032"/>
            <a:ext cx="1721755" cy="471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+mn-ea"/>
                <a:cs typeface="Myriad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usable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</a:t>
            </a:r>
            <a:r>
              <a:rPr lang="en-GB" b="1" dirty="0" smtClean="0"/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91117" y="6203632"/>
            <a:ext cx="1721755" cy="4714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F06976-F97E-644F-8A41-2D84C9761329}" type="datetimeFigureOut">
              <a:rPr lang="en-US" smtClean="0"/>
              <a:t>03/12/15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296B30-BB2F-2147-B516-6CDB0BC4FFA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2237058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Using Data to Pitch </a:t>
            </a:r>
            <a:br>
              <a:rPr lang="en-GB" dirty="0" smtClean="0"/>
            </a:br>
            <a:r>
              <a:rPr lang="en-GB" dirty="0" smtClean="0"/>
              <a:t>Opportunities and Investments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2779" y="6330461"/>
            <a:ext cx="197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21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969"/>
            <a:ext cx="9028384" cy="664152"/>
          </a:xfrm>
        </p:spPr>
        <p:txBody>
          <a:bodyPr>
            <a:noAutofit/>
          </a:bodyPr>
          <a:lstStyle/>
          <a:p>
            <a:r>
              <a:rPr lang="en-GB" sz="2400" b="1" dirty="0" err="1" smtClean="0"/>
              <a:t>Mbeya</a:t>
            </a:r>
            <a:r>
              <a:rPr lang="en-GB" sz="2400" b="1" dirty="0" smtClean="0"/>
              <a:t> – Education Service Point Distribution - 2014</a:t>
            </a:r>
            <a:endParaRPr lang="en-GB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4" y="1451187"/>
            <a:ext cx="3877312" cy="4207578"/>
          </a:xfrm>
          <a:ln>
            <a:solidFill>
              <a:schemeClr val="accent6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6" y="1451187"/>
            <a:ext cx="3877312" cy="420757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498513" y="5994907"/>
            <a:ext cx="387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F5F5F"/>
                </a:solidFill>
              </a:rPr>
              <a:t>All Financial Services </a:t>
            </a:r>
            <a:r>
              <a:rPr lang="en-GB" b="1" dirty="0">
                <a:solidFill>
                  <a:srgbClr val="FF6600"/>
                </a:solidFill>
              </a:rPr>
              <a:t>5km</a:t>
            </a:r>
            <a:r>
              <a:rPr lang="en-GB" b="1" dirty="0">
                <a:solidFill>
                  <a:srgbClr val="5F5F5F"/>
                </a:solidFill>
              </a:rPr>
              <a:t>, </a:t>
            </a:r>
            <a:r>
              <a:rPr lang="en-GB" b="1" dirty="0">
                <a:solidFill>
                  <a:srgbClr val="FF0000"/>
                </a:solidFill>
              </a:rPr>
              <a:t>10km</a:t>
            </a:r>
            <a:endParaRPr lang="en-GB" b="1" dirty="0">
              <a:solidFill>
                <a:srgbClr val="5F5F5F"/>
              </a:solidFill>
            </a:endParaRPr>
          </a:p>
          <a:p>
            <a:r>
              <a:rPr lang="en-GB" b="1" dirty="0">
                <a:solidFill>
                  <a:srgbClr val="5F5F5F"/>
                </a:solidFill>
              </a:rPr>
              <a:t>(excluding Mobile Money)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1921" y="6001317"/>
            <a:ext cx="387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5F5F5F"/>
                </a:solidFill>
              </a:rPr>
              <a:t>Mobile </a:t>
            </a:r>
            <a:r>
              <a:rPr lang="en-GB" b="1" dirty="0">
                <a:solidFill>
                  <a:srgbClr val="5F5F5F"/>
                </a:solidFill>
              </a:rPr>
              <a:t>Money </a:t>
            </a:r>
            <a:r>
              <a:rPr lang="en-GB" b="1" dirty="0" smtClean="0">
                <a:solidFill>
                  <a:srgbClr val="5F5F5F"/>
                </a:solidFill>
              </a:rPr>
              <a:t>services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5km</a:t>
            </a:r>
            <a:r>
              <a:rPr lang="en-GB" b="1" dirty="0">
                <a:solidFill>
                  <a:srgbClr val="5F5F5F"/>
                </a:solidFill>
              </a:rPr>
              <a:t>, </a:t>
            </a:r>
            <a:r>
              <a:rPr lang="en-GB" b="1" dirty="0">
                <a:solidFill>
                  <a:srgbClr val="FF0000"/>
                </a:solidFill>
              </a:rPr>
              <a:t>10km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33398" y="1028588"/>
            <a:ext cx="116271" cy="107331"/>
          </a:xfrm>
          <a:prstGeom prst="ellipse">
            <a:avLst/>
          </a:prstGeom>
          <a:solidFill>
            <a:srgbClr val="008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04950" y="896908"/>
            <a:ext cx="3877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Education Service Point</a:t>
            </a:r>
          </a:p>
        </p:txBody>
      </p:sp>
    </p:spTree>
    <p:extLst>
      <p:ext uri="{BB962C8B-B14F-4D97-AF65-F5344CB8AC3E}">
        <p14:creationId xmlns:p14="http://schemas.microsoft.com/office/powerpoint/2010/main" val="317436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734229"/>
          </a:xfrm>
        </p:spPr>
        <p:txBody>
          <a:bodyPr>
            <a:normAutofit/>
          </a:bodyPr>
          <a:lstStyle/>
          <a:p>
            <a:r>
              <a:rPr lang="en-GB" dirty="0" smtClean="0"/>
              <a:t>Pitching an Investment Strategy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2542" y="4248371"/>
            <a:ext cx="8300518" cy="7071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don’t be afraid to think big…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2749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969"/>
            <a:ext cx="9028384" cy="664152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Bank Branch Distribution - 2015</a:t>
            </a:r>
            <a:endParaRPr lang="en-GB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4" y="1138295"/>
            <a:ext cx="3877313" cy="4833362"/>
          </a:xfrm>
          <a:ln>
            <a:solidFill>
              <a:schemeClr val="accent6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6" y="1138295"/>
            <a:ext cx="3877313" cy="483336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5700889" y="1382889"/>
            <a:ext cx="1509889" cy="664409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83926" y="1205694"/>
            <a:ext cx="7298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Kilifi</a:t>
            </a:r>
            <a:endParaRPr lang="en-GB" b="1" dirty="0"/>
          </a:p>
        </p:txBody>
      </p:sp>
      <p:cxnSp>
        <p:nvCxnSpPr>
          <p:cNvPr id="14" name="Straight Arrow Connector 13"/>
          <p:cNvCxnSpPr>
            <a:stCxn id="15" idx="0"/>
          </p:cNvCxnSpPr>
          <p:nvPr/>
        </p:nvCxnSpPr>
        <p:spPr>
          <a:xfrm flipV="1">
            <a:off x="5540574" y="5023556"/>
            <a:ext cx="456648" cy="398538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3926" y="5422094"/>
            <a:ext cx="9132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Kwale</a:t>
            </a:r>
            <a:endParaRPr lang="en-GB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493000" y="4600222"/>
            <a:ext cx="846667" cy="999067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80110" y="5422699"/>
            <a:ext cx="13307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Mombasa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8513" y="5994907"/>
            <a:ext cx="387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00080"/>
                </a:solidFill>
              </a:rPr>
              <a:t>Areas 1 km from a bank branch</a:t>
            </a:r>
            <a:endParaRPr lang="en-GB" dirty="0" smtClean="0">
              <a:solidFill>
                <a:srgbClr val="80008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1921" y="6001317"/>
            <a:ext cx="387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6600"/>
                </a:solidFill>
              </a:rPr>
              <a:t>Areas 5 km from a bank branch</a:t>
            </a:r>
            <a:endParaRPr lang="en-GB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4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969"/>
            <a:ext cx="9028384" cy="664152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Bank Agent Distribution - 2015</a:t>
            </a:r>
            <a:endParaRPr lang="en-GB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4" y="1138295"/>
            <a:ext cx="3877313" cy="4833362"/>
          </a:xfrm>
          <a:ln>
            <a:solidFill>
              <a:schemeClr val="accent6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96" y="1138295"/>
            <a:ext cx="3877313" cy="483336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8513" y="5994907"/>
            <a:ext cx="387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45% </a:t>
            </a:r>
            <a:r>
              <a:rPr lang="en-GB" dirty="0" smtClean="0"/>
              <a:t>of Agents are within </a:t>
            </a:r>
            <a:r>
              <a:rPr lang="en-GB" b="1" dirty="0" smtClean="0">
                <a:solidFill>
                  <a:srgbClr val="800080"/>
                </a:solidFill>
              </a:rPr>
              <a:t>1 km</a:t>
            </a:r>
            <a:r>
              <a:rPr lang="en-GB" dirty="0" smtClean="0">
                <a:solidFill>
                  <a:srgbClr val="800080"/>
                </a:solidFill>
              </a:rPr>
              <a:t> </a:t>
            </a:r>
            <a:r>
              <a:rPr lang="en-GB" dirty="0" smtClean="0"/>
              <a:t>of a bank branch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7495" y="5982224"/>
            <a:ext cx="387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66% </a:t>
            </a:r>
            <a:r>
              <a:rPr lang="en-GB" dirty="0" smtClean="0"/>
              <a:t>of Agents are within </a:t>
            </a:r>
            <a:r>
              <a:rPr lang="en-GB" b="1" dirty="0" smtClean="0">
                <a:solidFill>
                  <a:srgbClr val="FF6600"/>
                </a:solidFill>
              </a:rPr>
              <a:t>5 km</a:t>
            </a:r>
            <a:r>
              <a:rPr lang="en-GB" dirty="0" smtClean="0">
                <a:solidFill>
                  <a:srgbClr val="FF6600"/>
                </a:solidFill>
              </a:rPr>
              <a:t> </a:t>
            </a:r>
            <a:r>
              <a:rPr lang="en-GB" dirty="0" smtClean="0"/>
              <a:t>of a bank branch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493000" y="4600222"/>
            <a:ext cx="846667" cy="999067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80110" y="5422699"/>
            <a:ext cx="13307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Mombasa</a:t>
            </a:r>
            <a:endParaRPr lang="en-GB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00889" y="1382889"/>
            <a:ext cx="1509889" cy="664409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83926" y="1205694"/>
            <a:ext cx="7298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Kilifi</a:t>
            </a:r>
            <a:endParaRPr lang="en-GB" b="1" dirty="0"/>
          </a:p>
        </p:txBody>
      </p:sp>
      <p:cxnSp>
        <p:nvCxnSpPr>
          <p:cNvPr id="12" name="Straight Arrow Connector 11"/>
          <p:cNvCxnSpPr>
            <a:stCxn id="13" idx="0"/>
          </p:cNvCxnSpPr>
          <p:nvPr/>
        </p:nvCxnSpPr>
        <p:spPr>
          <a:xfrm flipV="1">
            <a:off x="5540574" y="5023556"/>
            <a:ext cx="456648" cy="398538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83926" y="5422094"/>
            <a:ext cx="9132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Kwale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544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Key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 average a bank branch has overheads of </a:t>
            </a:r>
            <a:r>
              <a:rPr lang="en-GB" b="1" dirty="0" smtClean="0"/>
              <a:t>$2 million per year </a:t>
            </a:r>
          </a:p>
          <a:p>
            <a:r>
              <a:rPr lang="en-GB" b="1" dirty="0" smtClean="0"/>
              <a:t>45% </a:t>
            </a:r>
            <a:r>
              <a:rPr lang="en-GB" dirty="0" smtClean="0"/>
              <a:t>of our bank agents are within 1km of a branch</a:t>
            </a:r>
            <a:endParaRPr lang="en-GB" dirty="0"/>
          </a:p>
          <a:p>
            <a:r>
              <a:rPr lang="en-GB" dirty="0" smtClean="0"/>
              <a:t>Bank agents have an gross cost of </a:t>
            </a:r>
            <a:r>
              <a:rPr lang="en-GB" b="1" dirty="0" smtClean="0"/>
              <a:t>$200 </a:t>
            </a:r>
            <a:r>
              <a:rPr lang="en-GB" dirty="0" smtClean="0"/>
              <a:t>in their first year</a:t>
            </a:r>
          </a:p>
          <a:p>
            <a:r>
              <a:rPr lang="en-GB" dirty="0" smtClean="0"/>
              <a:t>Counter traffic </a:t>
            </a:r>
            <a:r>
              <a:rPr lang="en-GB" dirty="0" smtClean="0"/>
              <a:t>in our city centre branches has halved</a:t>
            </a:r>
          </a:p>
          <a:p>
            <a:r>
              <a:rPr lang="en-GB" dirty="0" smtClean="0"/>
              <a:t>Most </a:t>
            </a:r>
            <a:r>
              <a:rPr lang="en-GB" dirty="0" smtClean="0"/>
              <a:t>branch </a:t>
            </a:r>
            <a:r>
              <a:rPr lang="en-GB" dirty="0" smtClean="0"/>
              <a:t>customers </a:t>
            </a:r>
            <a:r>
              <a:rPr lang="en-GB" dirty="0" smtClean="0"/>
              <a:t>are now </a:t>
            </a:r>
            <a:r>
              <a:rPr lang="en-GB" dirty="0" smtClean="0"/>
              <a:t>high value business clients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61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lose </a:t>
            </a:r>
            <a:r>
              <a:rPr lang="en-GB" b="1" dirty="0" smtClean="0"/>
              <a:t>2 branches </a:t>
            </a:r>
            <a:r>
              <a:rPr lang="en-GB" dirty="0" smtClean="0"/>
              <a:t>in the city centre saving us </a:t>
            </a:r>
            <a:r>
              <a:rPr lang="en-GB" b="1" dirty="0" smtClean="0"/>
              <a:t>$4 million per year </a:t>
            </a:r>
            <a:r>
              <a:rPr lang="en-GB" dirty="0" smtClean="0"/>
              <a:t>and sell </a:t>
            </a:r>
            <a:r>
              <a:rPr lang="en-GB" dirty="0" smtClean="0"/>
              <a:t>the properties to raise a further </a:t>
            </a:r>
            <a:r>
              <a:rPr lang="en-GB" b="1" dirty="0" smtClean="0"/>
              <a:t>$10 million</a:t>
            </a:r>
          </a:p>
          <a:p>
            <a:r>
              <a:rPr lang="en-GB" dirty="0" smtClean="0"/>
              <a:t>Open </a:t>
            </a:r>
            <a:r>
              <a:rPr lang="en-GB" dirty="0" smtClean="0"/>
              <a:t>new business centres in the existing branches located closest to our business customers</a:t>
            </a:r>
          </a:p>
          <a:p>
            <a:r>
              <a:rPr lang="en-GB" dirty="0"/>
              <a:t>T</a:t>
            </a:r>
            <a:r>
              <a:rPr lang="en-GB" dirty="0" smtClean="0"/>
              <a:t>ake </a:t>
            </a:r>
            <a:r>
              <a:rPr lang="en-GB" b="1" dirty="0" smtClean="0"/>
              <a:t>$10 million </a:t>
            </a:r>
            <a:r>
              <a:rPr lang="en-GB" dirty="0" smtClean="0"/>
              <a:t>and invest in an aggressive expansion of </a:t>
            </a:r>
            <a:r>
              <a:rPr lang="en-GB" dirty="0" smtClean="0"/>
              <a:t>agency </a:t>
            </a:r>
            <a:r>
              <a:rPr lang="en-GB" dirty="0" smtClean="0"/>
              <a:t>banking network in underserved areas</a:t>
            </a:r>
          </a:p>
          <a:p>
            <a:r>
              <a:rPr lang="en-GB" dirty="0" smtClean="0"/>
              <a:t>Show an </a:t>
            </a:r>
            <a:r>
              <a:rPr lang="en-GB" dirty="0" smtClean="0"/>
              <a:t>immediate </a:t>
            </a:r>
            <a:r>
              <a:rPr lang="en-GB" b="1" dirty="0" smtClean="0"/>
              <a:t>$4 million profit </a:t>
            </a:r>
            <a:r>
              <a:rPr lang="en-GB" dirty="0" smtClean="0"/>
              <a:t>in the balance 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55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734229"/>
          </a:xfrm>
        </p:spPr>
        <p:txBody>
          <a:bodyPr>
            <a:normAutofit/>
          </a:bodyPr>
          <a:lstStyle/>
          <a:p>
            <a:r>
              <a:rPr lang="en-GB" dirty="0" smtClean="0"/>
              <a:t>Pitching a failure…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2542" y="4248371"/>
            <a:ext cx="7972858" cy="7071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why we should love it when things go wrong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677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720"/>
            <a:ext cx="8913813" cy="914400"/>
          </a:xfrm>
        </p:spPr>
        <p:txBody>
          <a:bodyPr/>
          <a:lstStyle/>
          <a:p>
            <a:r>
              <a:rPr lang="en-GB" dirty="0" smtClean="0"/>
              <a:t>Dar  - All Mobile Money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3" descr="Dar Mobile Money All Agents.jpg"/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13313"/>
          <a:stretch>
            <a:fillRect/>
          </a:stretch>
        </p:blipFill>
        <p:spPr>
          <a:xfrm>
            <a:off x="509850" y="1690878"/>
            <a:ext cx="8229600" cy="46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720"/>
            <a:ext cx="8913813" cy="914400"/>
          </a:xfrm>
        </p:spPr>
        <p:txBody>
          <a:bodyPr/>
          <a:lstStyle/>
          <a:p>
            <a:r>
              <a:rPr lang="en-GB" dirty="0" smtClean="0"/>
              <a:t>Dar  - All Mobile Money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3" descr="Dar Mobile Money All Agents.jpg"/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13313"/>
          <a:stretch>
            <a:fillRect/>
          </a:stretch>
        </p:blipFill>
        <p:spPr>
          <a:xfrm>
            <a:off x="509850" y="1690878"/>
            <a:ext cx="8229600" cy="46256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74991" y="5018786"/>
            <a:ext cx="806305" cy="74576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9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72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GB" dirty="0"/>
              <a:t>Agents taking over 25 deposits /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3" descr="Dar Mobile Money Agents over 25.jpg"/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13313"/>
          <a:stretch>
            <a:fillRect/>
          </a:stretch>
        </p:blipFill>
        <p:spPr>
          <a:xfrm>
            <a:off x="509105" y="1690855"/>
            <a:ext cx="8229600" cy="46256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74991" y="5018786"/>
            <a:ext cx="806305" cy="74576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0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pitch isn’t a proposal…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Keep It Simple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74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72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GB" dirty="0"/>
              <a:t>Agents taking over </a:t>
            </a:r>
            <a:r>
              <a:rPr lang="en-GB" dirty="0" smtClean="0"/>
              <a:t>50 </a:t>
            </a:r>
            <a:r>
              <a:rPr lang="en-GB" dirty="0"/>
              <a:t>deposits /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3" descr="Dar Mobile Money Agents over 50.jpg"/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13313"/>
          <a:stretch>
            <a:fillRect/>
          </a:stretch>
        </p:blipFill>
        <p:spPr>
          <a:xfrm>
            <a:off x="509105" y="1690855"/>
            <a:ext cx="8229600" cy="46256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74991" y="5018786"/>
            <a:ext cx="806305" cy="74576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2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Dar Mobile Money Agents over 50 zoom unplanned.jpg"/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13313"/>
          <a:stretch>
            <a:fillRect/>
          </a:stretch>
        </p:blipFill>
        <p:spPr>
          <a:xfrm>
            <a:off x="509105" y="1690855"/>
            <a:ext cx="8229600" cy="4625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720"/>
            <a:ext cx="8913813" cy="914400"/>
          </a:xfrm>
        </p:spPr>
        <p:txBody>
          <a:bodyPr>
            <a:normAutofit/>
          </a:bodyPr>
          <a:lstStyle/>
          <a:p>
            <a:r>
              <a:rPr lang="en-GB" dirty="0" smtClean="0"/>
              <a:t>Low income area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378599" y="2640406"/>
            <a:ext cx="3588056" cy="367605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2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Dar Mobile Money Agents over 50 zoom unplanned.jpg"/>
          <p:cNvPicPr>
            <a:picLocks noGrp="1"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13" b="13313"/>
          <a:stretch>
            <a:fillRect/>
          </a:stretch>
        </p:blipFill>
        <p:spPr>
          <a:xfrm>
            <a:off x="509105" y="1690855"/>
            <a:ext cx="8229600" cy="4625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72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Better questions can be as valuable as new products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378599" y="2640406"/>
            <a:ext cx="3588056" cy="367605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206616" y="1859467"/>
            <a:ext cx="3532089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Why do we see agents but no transactions?</a:t>
            </a:r>
          </a:p>
          <a:p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How does this affect our current investment in mobile money agents</a:t>
            </a:r>
            <a:r>
              <a:rPr lang="en-GB" dirty="0" smtClean="0"/>
              <a:t>?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Can we find a way for existing products to mor</a:t>
            </a:r>
            <a:r>
              <a:rPr lang="en-GB" dirty="0" smtClean="0"/>
              <a:t>e appropriate?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Can we develop a new product to better serve </a:t>
            </a:r>
            <a:r>
              <a:rPr lang="en-GB" smtClean="0"/>
              <a:t>these customers?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01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734229"/>
          </a:xfrm>
        </p:spPr>
        <p:txBody>
          <a:bodyPr>
            <a:normAutofit/>
          </a:bodyPr>
          <a:lstStyle/>
          <a:p>
            <a:r>
              <a:rPr lang="en-GB" dirty="0" err="1" smtClean="0"/>
              <a:t>david@usabledata.co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77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pitch isn’t a proposal…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Keep It SIMPLE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pitch isn’t a proposal…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Tell a Story (demonstrate value)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pitch isn’t a proposal…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Tell a Story (demonstrate value)</a:t>
            </a:r>
          </a:p>
          <a:p>
            <a:r>
              <a:rPr lang="en-GB" dirty="0" smtClean="0"/>
              <a:t>Provide KEY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pitch isn’t a proposal…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Tell a Story (demonstrate value)</a:t>
            </a:r>
          </a:p>
          <a:p>
            <a:r>
              <a:rPr lang="en-GB" dirty="0" smtClean="0"/>
              <a:t>Provide KEY information</a:t>
            </a:r>
          </a:p>
          <a:p>
            <a:r>
              <a:rPr lang="en-GB" dirty="0" smtClean="0"/>
              <a:t>Quantify where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pitch isn’t a proposal…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Tell a Story (demonstrate value)</a:t>
            </a:r>
          </a:p>
          <a:p>
            <a:r>
              <a:rPr lang="en-GB" dirty="0" smtClean="0"/>
              <a:t>Provide KEY information</a:t>
            </a:r>
          </a:p>
          <a:p>
            <a:r>
              <a:rPr lang="en-GB" dirty="0" smtClean="0"/>
              <a:t>Quantify where possible</a:t>
            </a:r>
          </a:p>
          <a:p>
            <a:r>
              <a:rPr lang="en-GB" dirty="0" smtClean="0"/>
              <a:t>Don’t be afraid of what you don’t know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 pitch isn’t a proposal…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Keep It SIMPLE</a:t>
            </a:r>
          </a:p>
          <a:p>
            <a:r>
              <a:rPr lang="en-GB" dirty="0" smtClean="0"/>
              <a:t>Tell a Story (demonstrate value)</a:t>
            </a:r>
          </a:p>
          <a:p>
            <a:r>
              <a:rPr lang="en-GB" dirty="0" smtClean="0"/>
              <a:t>Provide KEY information</a:t>
            </a:r>
          </a:p>
          <a:p>
            <a:r>
              <a:rPr lang="en-GB" dirty="0" smtClean="0"/>
              <a:t>Quantify where possible</a:t>
            </a:r>
          </a:p>
          <a:p>
            <a:r>
              <a:rPr lang="en-GB" dirty="0" smtClean="0"/>
              <a:t>Don’t be afraid of what you don’t know</a:t>
            </a:r>
          </a:p>
          <a:p>
            <a:r>
              <a:rPr lang="en-GB" dirty="0" smtClean="0"/>
              <a:t>Leave them wanting more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734229"/>
          </a:xfrm>
        </p:spPr>
        <p:txBody>
          <a:bodyPr>
            <a:normAutofit/>
          </a:bodyPr>
          <a:lstStyle/>
          <a:p>
            <a:r>
              <a:rPr lang="en-GB" dirty="0" smtClean="0"/>
              <a:t>Pitching a Product in One Slide…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2542" y="4248371"/>
            <a:ext cx="8300518" cy="70714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 value proposition in under 5 minutes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0555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ableda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usabledata.thmx</Template>
  <TotalTime>20801</TotalTime>
  <Words>728</Words>
  <Application>Microsoft Macintosh PowerPoint</Application>
  <PresentationFormat>On-screen Show (4:3)</PresentationFormat>
  <Paragraphs>110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usabledata</vt:lpstr>
      <vt:lpstr> Using Data to Pitch  Opportunities and Investments</vt:lpstr>
      <vt:lpstr>Why a pitch isn’t a proposal…</vt:lpstr>
      <vt:lpstr>Why a pitch isn’t a proposal…</vt:lpstr>
      <vt:lpstr>Why a pitch isn’t a proposal…</vt:lpstr>
      <vt:lpstr>Why a pitch isn’t a proposal…</vt:lpstr>
      <vt:lpstr>Why a pitch isn’t a proposal…</vt:lpstr>
      <vt:lpstr>Why a pitch isn’t a proposal…</vt:lpstr>
      <vt:lpstr>Why a pitch isn’t a proposal…</vt:lpstr>
      <vt:lpstr>Pitching a Product in One Slide…</vt:lpstr>
      <vt:lpstr>Mbeya – Education Service Point Distribution - 2014</vt:lpstr>
      <vt:lpstr>Pitching an Investment Strategy</vt:lpstr>
      <vt:lpstr>Bank Branch Distribution - 2015</vt:lpstr>
      <vt:lpstr>Bank Agent Distribution - 2015</vt:lpstr>
      <vt:lpstr>The Key Information</vt:lpstr>
      <vt:lpstr>The Pitch</vt:lpstr>
      <vt:lpstr>Pitching a failure…</vt:lpstr>
      <vt:lpstr>Dar  - All Mobile Money Agents</vt:lpstr>
      <vt:lpstr>Dar  - All Mobile Money Agents</vt:lpstr>
      <vt:lpstr>Agents taking over 25 deposits / day</vt:lpstr>
      <vt:lpstr>Agents taking over 50 deposits / day</vt:lpstr>
      <vt:lpstr>Low income area</vt:lpstr>
      <vt:lpstr>Better questions can be as valuable as new products</vt:lpstr>
      <vt:lpstr>david@usabledata.co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David Taylor</cp:lastModifiedBy>
  <cp:revision>191</cp:revision>
  <cp:lastPrinted>2015-11-30T09:44:15Z</cp:lastPrinted>
  <dcterms:created xsi:type="dcterms:W3CDTF">2015-10-14T17:39:41Z</dcterms:created>
  <dcterms:modified xsi:type="dcterms:W3CDTF">2015-12-04T04:48:31Z</dcterms:modified>
</cp:coreProperties>
</file>