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377" r:id="rId3"/>
    <p:sldId id="354" r:id="rId4"/>
    <p:sldId id="362" r:id="rId5"/>
    <p:sldId id="352" r:id="rId6"/>
    <p:sldId id="355" r:id="rId7"/>
    <p:sldId id="356" r:id="rId8"/>
    <p:sldId id="357" r:id="rId9"/>
    <p:sldId id="360" r:id="rId10"/>
    <p:sldId id="378" r:id="rId11"/>
    <p:sldId id="353" r:id="rId12"/>
    <p:sldId id="376" r:id="rId13"/>
    <p:sldId id="368" r:id="rId14"/>
    <p:sldId id="369" r:id="rId15"/>
    <p:sldId id="370" r:id="rId16"/>
    <p:sldId id="372" r:id="rId17"/>
    <p:sldId id="373" r:id="rId18"/>
    <p:sldId id="374" r:id="rId19"/>
    <p:sldId id="375" r:id="rId20"/>
    <p:sldId id="366" r:id="rId21"/>
    <p:sldId id="345" r:id="rId22"/>
    <p:sldId id="327" r:id="rId23"/>
    <p:sldId id="334" r:id="rId24"/>
    <p:sldId id="346" r:id="rId25"/>
    <p:sldId id="338" r:id="rId26"/>
    <p:sldId id="347" r:id="rId27"/>
    <p:sldId id="379" r:id="rId28"/>
    <p:sldId id="380" r:id="rId29"/>
    <p:sldId id="381" r:id="rId30"/>
    <p:sldId id="382" r:id="rId31"/>
    <p:sldId id="383" r:id="rId32"/>
    <p:sldId id="384" r:id="rId33"/>
    <p:sldId id="363" r:id="rId34"/>
    <p:sldId id="36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1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DB500-B6F9-0346-B5DC-89F8CE3C0785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E66D-C84D-9B4F-888E-78FC76191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76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11 agents within 100m in</a:t>
            </a:r>
            <a:r>
              <a:rPr lang="en-GB" baseline="0" dirty="0" smtClean="0"/>
              <a:t> the top 10% of number of deposits for the city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0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Being driven by business</a:t>
            </a:r>
            <a:r>
              <a:rPr lang="en-GB" baseline="0" dirty="0" smtClean="0"/>
              <a:t> not consumers? Are there new products which can be sold to business customers? </a:t>
            </a:r>
          </a:p>
          <a:p>
            <a:r>
              <a:rPr lang="en-GB" baseline="0" dirty="0" smtClean="0"/>
              <a:t>New Questions: what kinds of business are they doing? Are there other services which they need or existing systems which could be made simpler. </a:t>
            </a:r>
          </a:p>
          <a:p>
            <a:r>
              <a:rPr lang="en-GB" baseline="0" dirty="0" smtClean="0"/>
              <a:t>Is this an area which banks should be targeting with the expansion of bank agents?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6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61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6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61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 agents all doing a high number of</a:t>
            </a:r>
            <a:r>
              <a:rPr lang="en-GB" baseline="0" dirty="0" smtClean="0"/>
              <a:t> transactions. Over 80km from nearest bank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61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----- Meeting Notes (28/10/15 12:50) -----</a:t>
            </a:r>
          </a:p>
          <a:p>
            <a:r>
              <a:rPr lang="en-GB" dirty="0"/>
              <a:t>Economic Growth</a:t>
            </a:r>
          </a:p>
          <a:p>
            <a:r>
              <a:rPr lang="en-GB" dirty="0"/>
              <a:t>Liquidity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80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E66D-C84D-9B4F-888E-78FC76191E0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80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7243517" y="6356032"/>
            <a:ext cx="1721755" cy="4714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usable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</a:t>
            </a:r>
            <a:r>
              <a:rPr lang="en-GB" b="1" dirty="0" smtClean="0"/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91117" y="6203632"/>
            <a:ext cx="1721755" cy="471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F06976-F97E-644F-8A41-2D84C9761329}" type="datetimeFigureOut">
              <a:rPr lang="en-US" smtClean="0"/>
              <a:t>03/12/15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9296B30-BB2F-2147-B516-6CDB0BC4FFA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223705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Using Data to Develop and Target New Products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52779" y="6330461"/>
            <a:ext cx="197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December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21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/>
              <a:t>Understanding Market Growth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2542" y="4248371"/>
            <a:ext cx="8300518" cy="7071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a</a:t>
            </a:r>
            <a:r>
              <a:rPr lang="en-GB" sz="2400" dirty="0" smtClean="0"/>
              <a:t>dventures in time and space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68826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023"/>
            <a:ext cx="8913813" cy="9144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 expansion of the Commercial Banks</a:t>
            </a:r>
            <a:endParaRPr lang="en-GB" sz="2800" dirty="0"/>
          </a:p>
        </p:txBody>
      </p:sp>
      <p:pic>
        <p:nvPicPr>
          <p:cNvPr id="7" name="expansion of commerical bank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216" y="1104520"/>
            <a:ext cx="6695365" cy="5712061"/>
          </a:xfrm>
        </p:spPr>
      </p:pic>
    </p:spTree>
    <p:extLst>
      <p:ext uri="{BB962C8B-B14F-4D97-AF65-F5344CB8AC3E}">
        <p14:creationId xmlns:p14="http://schemas.microsoft.com/office/powerpoint/2010/main" val="295466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/>
              <a:t>The Power of Outliers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2542" y="4248371"/>
            <a:ext cx="8300518" cy="7071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don’t just look for </a:t>
            </a:r>
            <a:r>
              <a:rPr lang="en-GB" sz="2400" dirty="0" smtClean="0"/>
              <a:t>answers, look </a:t>
            </a:r>
            <a:r>
              <a:rPr lang="en-GB" sz="2400" dirty="0"/>
              <a:t>for better questions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2383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PopDen Mobile Money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0636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Agent Liquidity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90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PopDen Mobile Money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6" b="10636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Agent Liquidity Management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2645952" y="3040868"/>
            <a:ext cx="342347" cy="3644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10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Mobile Money Zoo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4945" y="1689259"/>
            <a:ext cx="8229600" cy="46256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Agent Liquidity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153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bile Money Zoom satellite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4945" y="1689259"/>
            <a:ext cx="8229600" cy="4625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Agent Liquidity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2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smtClean="0"/>
              <a:t>Agency Banking Model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2542" y="4248371"/>
            <a:ext cx="8300518" cy="7071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financial inclusion or supporting existing infrastructure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0274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9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Bank Branch Distribution - 2015</a:t>
            </a:r>
            <a:endParaRPr lang="en-GB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1138295"/>
            <a:ext cx="3877313" cy="4833362"/>
          </a:xfrm>
          <a:ln>
            <a:solidFill>
              <a:schemeClr val="accent6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6" y="1138295"/>
            <a:ext cx="3877313" cy="483336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5700889" y="1382889"/>
            <a:ext cx="1509889" cy="66440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83926" y="1205694"/>
            <a:ext cx="7298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Kilifi</a:t>
            </a:r>
            <a:endParaRPr lang="en-GB" b="1" dirty="0"/>
          </a:p>
        </p:txBody>
      </p:sp>
      <p:cxnSp>
        <p:nvCxnSpPr>
          <p:cNvPr id="14" name="Straight Arrow Connector 13"/>
          <p:cNvCxnSpPr>
            <a:stCxn id="15" idx="0"/>
          </p:cNvCxnSpPr>
          <p:nvPr/>
        </p:nvCxnSpPr>
        <p:spPr>
          <a:xfrm flipV="1">
            <a:off x="5540574" y="5023556"/>
            <a:ext cx="456648" cy="39853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83926" y="5422094"/>
            <a:ext cx="913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Kwale</a:t>
            </a:r>
            <a:endParaRPr lang="en-GB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493000" y="4600222"/>
            <a:ext cx="846667" cy="99906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80110" y="5422699"/>
            <a:ext cx="13307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Mombasa</a:t>
            </a:r>
            <a:endParaRPr lang="en-GB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8513" y="5994907"/>
            <a:ext cx="387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800080"/>
                </a:solidFill>
              </a:rPr>
              <a:t>Areas 1 km from a bank branch</a:t>
            </a:r>
            <a:endParaRPr lang="en-GB" dirty="0" smtClean="0">
              <a:solidFill>
                <a:srgbClr val="80008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1921" y="6001317"/>
            <a:ext cx="3877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</a:rPr>
              <a:t>Areas 5 km from a bank branch</a:t>
            </a:r>
            <a:endParaRPr lang="en-GB" dirty="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4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9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Bank Agent Distribution - 2015</a:t>
            </a:r>
            <a:endParaRPr lang="en-GB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1138295"/>
            <a:ext cx="3877313" cy="4833362"/>
          </a:xfrm>
          <a:ln>
            <a:solidFill>
              <a:schemeClr val="accent6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6" y="1138295"/>
            <a:ext cx="3877313" cy="483336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98513" y="599490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45% </a:t>
            </a:r>
            <a:r>
              <a:rPr lang="en-GB" dirty="0" smtClean="0"/>
              <a:t>of Agents are within </a:t>
            </a:r>
            <a:r>
              <a:rPr lang="en-GB" b="1" dirty="0" smtClean="0">
                <a:solidFill>
                  <a:srgbClr val="800080"/>
                </a:solidFill>
              </a:rPr>
              <a:t>1 km</a:t>
            </a:r>
            <a:r>
              <a:rPr lang="en-GB" dirty="0" smtClean="0">
                <a:solidFill>
                  <a:srgbClr val="800080"/>
                </a:solidFill>
              </a:rPr>
              <a:t> </a:t>
            </a:r>
            <a:r>
              <a:rPr lang="en-GB" dirty="0" smtClean="0"/>
              <a:t>of a bank branch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7495" y="5982224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66% </a:t>
            </a:r>
            <a:r>
              <a:rPr lang="en-GB" dirty="0" smtClean="0"/>
              <a:t>of Agents are within </a:t>
            </a:r>
            <a:r>
              <a:rPr lang="en-GB" b="1" dirty="0" smtClean="0">
                <a:solidFill>
                  <a:srgbClr val="FF6600"/>
                </a:solidFill>
              </a:rPr>
              <a:t>5 km</a:t>
            </a:r>
            <a:r>
              <a:rPr lang="en-GB" dirty="0" smtClean="0">
                <a:solidFill>
                  <a:srgbClr val="FF6600"/>
                </a:solidFill>
              </a:rPr>
              <a:t> </a:t>
            </a:r>
            <a:r>
              <a:rPr lang="en-GB" dirty="0" smtClean="0"/>
              <a:t>of a bank branch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493000" y="4600222"/>
            <a:ext cx="846667" cy="99906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80110" y="5422699"/>
            <a:ext cx="13307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Mombasa</a:t>
            </a:r>
            <a:endParaRPr lang="en-GB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00889" y="1382889"/>
            <a:ext cx="1509889" cy="66440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83926" y="1205694"/>
            <a:ext cx="72985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Kilifi</a:t>
            </a:r>
            <a:endParaRPr lang="en-GB" b="1" dirty="0"/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>
          <a:xfrm flipV="1">
            <a:off x="5540574" y="5023556"/>
            <a:ext cx="456648" cy="39853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83926" y="5422094"/>
            <a:ext cx="913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Kwale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5446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/>
              <a:t>New ways to understand your market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2542" y="4248371"/>
            <a:ext cx="8300518" cy="7071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the power of maps over tables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0555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smtClean="0"/>
              <a:t>Agriculture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187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9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err="1" smtClean="0"/>
              <a:t>Mbeya</a:t>
            </a:r>
            <a:r>
              <a:rPr lang="en-GB" sz="2400" b="1" dirty="0" smtClean="0"/>
              <a:t> - Agriculture Point Distribution - 2014</a:t>
            </a:r>
            <a:endParaRPr lang="en-GB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1451187"/>
            <a:ext cx="3877313" cy="4207578"/>
          </a:xfrm>
          <a:ln>
            <a:solidFill>
              <a:schemeClr val="accent6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6" y="1451187"/>
            <a:ext cx="3877313" cy="420757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98513" y="599490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All Financial Services </a:t>
            </a:r>
            <a:r>
              <a:rPr lang="en-GB" b="1" dirty="0">
                <a:solidFill>
                  <a:srgbClr val="FF6600"/>
                </a:solidFill>
              </a:rPr>
              <a:t>5km</a:t>
            </a:r>
            <a:r>
              <a:rPr lang="en-GB" b="1" dirty="0">
                <a:solidFill>
                  <a:srgbClr val="5F5F5F"/>
                </a:solidFill>
              </a:rPr>
              <a:t>, </a:t>
            </a:r>
            <a:r>
              <a:rPr lang="en-GB" b="1" dirty="0" smtClean="0">
                <a:solidFill>
                  <a:srgbClr val="FF0000"/>
                </a:solidFill>
              </a:rPr>
              <a:t>10km</a:t>
            </a:r>
            <a:endParaRPr lang="en-GB" b="1" dirty="0" smtClean="0">
              <a:solidFill>
                <a:srgbClr val="5F5F5F"/>
              </a:solidFill>
            </a:endParaRPr>
          </a:p>
          <a:p>
            <a:r>
              <a:rPr lang="en-GB" b="1" dirty="0" smtClean="0">
                <a:solidFill>
                  <a:srgbClr val="5F5F5F"/>
                </a:solidFill>
              </a:rPr>
              <a:t>(excluding Mobile Money)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1921" y="600131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Mobile </a:t>
            </a:r>
            <a:r>
              <a:rPr lang="en-GB" b="1" dirty="0">
                <a:solidFill>
                  <a:srgbClr val="5F5F5F"/>
                </a:solidFill>
              </a:rPr>
              <a:t>Money </a:t>
            </a:r>
            <a:r>
              <a:rPr lang="en-GB" b="1" dirty="0" smtClean="0">
                <a:solidFill>
                  <a:srgbClr val="5F5F5F"/>
                </a:solidFill>
              </a:rPr>
              <a:t>services </a:t>
            </a:r>
          </a:p>
          <a:p>
            <a:r>
              <a:rPr lang="en-GB" b="1" dirty="0" smtClean="0">
                <a:solidFill>
                  <a:srgbClr val="FF6600"/>
                </a:solidFill>
              </a:rPr>
              <a:t>5km</a:t>
            </a:r>
            <a:r>
              <a:rPr lang="en-GB" b="1" dirty="0">
                <a:solidFill>
                  <a:srgbClr val="5F5F5F"/>
                </a:solidFill>
              </a:rPr>
              <a:t>, </a:t>
            </a:r>
            <a:r>
              <a:rPr lang="en-GB" b="1" dirty="0">
                <a:solidFill>
                  <a:srgbClr val="FF0000"/>
                </a:solidFill>
              </a:rPr>
              <a:t>10km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33398" y="1028588"/>
            <a:ext cx="116271" cy="107331"/>
          </a:xfrm>
          <a:prstGeom prst="ellipse">
            <a:avLst/>
          </a:prstGeom>
          <a:solidFill>
            <a:srgbClr val="008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04950" y="896908"/>
            <a:ext cx="387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Agriculture Service Point</a:t>
            </a:r>
          </a:p>
        </p:txBody>
      </p:sp>
    </p:spTree>
    <p:extLst>
      <p:ext uri="{BB962C8B-B14F-4D97-AF65-F5344CB8AC3E}">
        <p14:creationId xmlns:p14="http://schemas.microsoft.com/office/powerpoint/2010/main" val="185821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8"/>
            <a:ext cx="9028384" cy="767567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% of Agricultural Input Agent Sub Branches </a:t>
            </a:r>
            <a:br>
              <a:rPr lang="en-GB" sz="2400" b="1" dirty="0" smtClean="0"/>
            </a:br>
            <a:r>
              <a:rPr lang="en-GB" sz="2400" b="1" dirty="0" smtClean="0"/>
              <a:t>within 5 and 10 km of Financial Services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12491"/>
              </p:ext>
            </p:extLst>
          </p:nvPr>
        </p:nvGraphicFramePr>
        <p:xfrm>
          <a:off x="561942" y="898757"/>
          <a:ext cx="7926423" cy="56068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77263"/>
                <a:gridCol w="644916"/>
                <a:gridCol w="644916"/>
                <a:gridCol w="644916"/>
                <a:gridCol w="644916"/>
                <a:gridCol w="644916"/>
                <a:gridCol w="683896"/>
                <a:gridCol w="605936"/>
                <a:gridCol w="644916"/>
                <a:gridCol w="644916"/>
                <a:gridCol w="644916"/>
              </a:tblGrid>
              <a:tr h="1149475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District</a:t>
                      </a:r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aseline="0" dirty="0" smtClean="0"/>
                        <a:t>All Fin Access Points</a:t>
                      </a:r>
                    </a:p>
                  </a:txBody>
                  <a:tcPr marL="36000" marR="36000"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All Fin Access Points</a:t>
                      </a:r>
                    </a:p>
                    <a:p>
                      <a:pPr algn="ctr"/>
                      <a:r>
                        <a:rPr lang="en-GB" sz="1100" dirty="0" smtClean="0"/>
                        <a:t> (</a:t>
                      </a:r>
                      <a:r>
                        <a:rPr lang="en-GB" sz="1100" dirty="0" err="1" smtClean="0"/>
                        <a:t>exc</a:t>
                      </a:r>
                      <a:r>
                        <a:rPr lang="en-GB" sz="1100" dirty="0" smtClean="0"/>
                        <a:t> Mobile Money)</a:t>
                      </a:r>
                      <a:endParaRPr lang="en-GB" sz="1100" dirty="0"/>
                    </a:p>
                  </a:txBody>
                  <a:tcPr marL="36000" marR="36000"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Commercial Banks</a:t>
                      </a:r>
                      <a:endParaRPr lang="en-GB" sz="1600" dirty="0"/>
                    </a:p>
                  </a:txBody>
                  <a:tcPr marL="36000" marR="36000"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Micro</a:t>
                      </a:r>
                      <a:r>
                        <a:rPr lang="en-GB" sz="1600" baseline="0" dirty="0" smtClean="0"/>
                        <a:t> Finance Institutions</a:t>
                      </a:r>
                      <a:endParaRPr lang="en-GB" sz="1600" dirty="0"/>
                    </a:p>
                  </a:txBody>
                  <a:tcPr marL="36000" marR="36000"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Mobile Money Agents</a:t>
                      </a:r>
                      <a:endParaRPr lang="en-GB" sz="1600" dirty="0"/>
                    </a:p>
                  </a:txBody>
                  <a:tcPr marL="36000" marR="36000"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rgbClr val="373737"/>
                    </a:solidFill>
                  </a:tcPr>
                </a:tc>
              </a:tr>
              <a:tr h="339881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5km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10km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5km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10km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5km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10km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5km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10km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solidFill>
                            <a:schemeClr val="bg1"/>
                          </a:solidFill>
                        </a:rPr>
                        <a:t>5km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10km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737"/>
                    </a:solidFill>
                  </a:tcPr>
                </a:tc>
              </a:tr>
              <a:tr h="373525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Chunya</a:t>
                      </a:r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7F7F7F"/>
                          </a:solidFill>
                          <a:effectLst/>
                          <a:latin typeface="Calibri"/>
                        </a:rPr>
                        <a:t>50%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Ileje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32%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Kyela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82%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68%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73%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Mbarali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</a:rPr>
                        <a:t>66%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14%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/>
                        </a:rPr>
                        <a:t>45%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Mbeya</a:t>
                      </a:r>
                      <a:r>
                        <a:rPr lang="en-GB" sz="1400" dirty="0" smtClean="0"/>
                        <a:t> Rural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/>
                        </a:rPr>
                        <a:t>56%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56%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65%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Mbeya</a:t>
                      </a:r>
                      <a:r>
                        <a:rPr lang="en-GB" sz="1400" dirty="0" smtClean="0"/>
                        <a:t> Urban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59%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Mbozi</a:t>
                      </a:r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66%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78%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11%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Momba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Rungwe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46%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 smtClean="0"/>
                        <a:t>Tunduma</a:t>
                      </a:r>
                      <a:endParaRPr lang="en-GB" sz="14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96%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25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Total</a:t>
                      </a:r>
                      <a:endParaRPr lang="en-GB" sz="1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97%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80%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90%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32%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53%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29%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/>
                        </a:rPr>
                        <a:t>47%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91%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5F5F5F"/>
                          </a:solidFill>
                          <a:effectLst/>
                          <a:latin typeface="Calibri"/>
                        </a:rPr>
                        <a:t>95%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15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smtClean="0"/>
              <a:t>Education Point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93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9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err="1" smtClean="0"/>
              <a:t>Mbeya</a:t>
            </a:r>
            <a:r>
              <a:rPr lang="en-GB" sz="2400" b="1" dirty="0" smtClean="0"/>
              <a:t> – Education Service Point Distribution - 2014</a:t>
            </a:r>
            <a:endParaRPr lang="en-GB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1451187"/>
            <a:ext cx="3877312" cy="4207578"/>
          </a:xfrm>
          <a:ln>
            <a:solidFill>
              <a:schemeClr val="accent6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6" y="1451187"/>
            <a:ext cx="3877312" cy="420757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98513" y="599490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All Financial Services excluding Mobile Money </a:t>
            </a:r>
            <a:r>
              <a:rPr lang="en-GB" b="1" dirty="0" smtClean="0">
                <a:solidFill>
                  <a:srgbClr val="FF6600"/>
                </a:solidFill>
              </a:rPr>
              <a:t>5km</a:t>
            </a:r>
            <a:r>
              <a:rPr lang="en-GB" b="1" dirty="0" smtClean="0">
                <a:solidFill>
                  <a:srgbClr val="5F5F5F"/>
                </a:solidFill>
              </a:rPr>
              <a:t>, </a:t>
            </a:r>
            <a:r>
              <a:rPr lang="en-GB" b="1" dirty="0" smtClean="0">
                <a:solidFill>
                  <a:srgbClr val="FF0000"/>
                </a:solidFill>
              </a:rPr>
              <a:t>10km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1921" y="600131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Mobile </a:t>
            </a:r>
            <a:r>
              <a:rPr lang="en-GB" b="1" dirty="0">
                <a:solidFill>
                  <a:srgbClr val="5F5F5F"/>
                </a:solidFill>
              </a:rPr>
              <a:t>Money </a:t>
            </a:r>
            <a:r>
              <a:rPr lang="en-GB" b="1" dirty="0" smtClean="0">
                <a:solidFill>
                  <a:srgbClr val="5F5F5F"/>
                </a:solidFill>
              </a:rPr>
              <a:t>services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5km</a:t>
            </a:r>
            <a:r>
              <a:rPr lang="en-GB" b="1" dirty="0">
                <a:solidFill>
                  <a:srgbClr val="5F5F5F"/>
                </a:solidFill>
              </a:rPr>
              <a:t>, </a:t>
            </a:r>
            <a:r>
              <a:rPr lang="en-GB" b="1" dirty="0">
                <a:solidFill>
                  <a:srgbClr val="FF0000"/>
                </a:solidFill>
              </a:rPr>
              <a:t>10km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33398" y="1028588"/>
            <a:ext cx="116271" cy="107331"/>
          </a:xfrm>
          <a:prstGeom prst="ellipse">
            <a:avLst/>
          </a:prstGeom>
          <a:solidFill>
            <a:srgbClr val="008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04950" y="896908"/>
            <a:ext cx="387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Education Service Point</a:t>
            </a:r>
          </a:p>
        </p:txBody>
      </p:sp>
    </p:spTree>
    <p:extLst>
      <p:ext uri="{BB962C8B-B14F-4D97-AF65-F5344CB8AC3E}">
        <p14:creationId xmlns:p14="http://schemas.microsoft.com/office/powerpoint/2010/main" val="3174366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smtClean="0"/>
              <a:t>Medical Point Analysis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99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8969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err="1" smtClean="0"/>
              <a:t>Mbeya</a:t>
            </a:r>
            <a:r>
              <a:rPr lang="en-GB" sz="2400" b="1" dirty="0" smtClean="0"/>
              <a:t> – Medical Service Point Distribution - 2014</a:t>
            </a:r>
            <a:endParaRPr lang="en-GB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1451187"/>
            <a:ext cx="3877312" cy="4207577"/>
          </a:xfrm>
          <a:ln>
            <a:solidFill>
              <a:schemeClr val="accent6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96" y="1451187"/>
            <a:ext cx="3877312" cy="420757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498513" y="599490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All Financial Services excluding Mobile Money </a:t>
            </a:r>
            <a:r>
              <a:rPr lang="en-GB" b="1" dirty="0" smtClean="0">
                <a:solidFill>
                  <a:srgbClr val="FF6600"/>
                </a:solidFill>
              </a:rPr>
              <a:t>5km</a:t>
            </a:r>
            <a:r>
              <a:rPr lang="en-GB" b="1" dirty="0" smtClean="0">
                <a:solidFill>
                  <a:srgbClr val="5F5F5F"/>
                </a:solidFill>
              </a:rPr>
              <a:t>, </a:t>
            </a:r>
            <a:r>
              <a:rPr lang="en-GB" b="1" dirty="0" smtClean="0">
                <a:solidFill>
                  <a:srgbClr val="FF0000"/>
                </a:solidFill>
              </a:rPr>
              <a:t>10km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71921" y="6001317"/>
            <a:ext cx="3877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5F5F5F"/>
                </a:solidFill>
              </a:rPr>
              <a:t>Mobile </a:t>
            </a:r>
            <a:r>
              <a:rPr lang="en-GB" b="1" dirty="0">
                <a:solidFill>
                  <a:srgbClr val="5F5F5F"/>
                </a:solidFill>
              </a:rPr>
              <a:t>Money </a:t>
            </a:r>
            <a:r>
              <a:rPr lang="en-GB" b="1" dirty="0" smtClean="0">
                <a:solidFill>
                  <a:srgbClr val="5F5F5F"/>
                </a:solidFill>
              </a:rPr>
              <a:t>services 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5km</a:t>
            </a:r>
            <a:r>
              <a:rPr lang="en-GB" b="1" dirty="0">
                <a:solidFill>
                  <a:srgbClr val="5F5F5F"/>
                </a:solidFill>
              </a:rPr>
              <a:t>, </a:t>
            </a:r>
            <a:r>
              <a:rPr lang="en-GB" b="1" dirty="0">
                <a:solidFill>
                  <a:srgbClr val="FF0000"/>
                </a:solidFill>
              </a:rPr>
              <a:t>10km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33398" y="1028588"/>
            <a:ext cx="116271" cy="107331"/>
          </a:xfrm>
          <a:prstGeom prst="ellipse">
            <a:avLst/>
          </a:prstGeom>
          <a:solidFill>
            <a:srgbClr val="008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04950" y="896908"/>
            <a:ext cx="387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Medical Service Point</a:t>
            </a:r>
          </a:p>
        </p:txBody>
      </p:sp>
    </p:spTree>
    <p:extLst>
      <p:ext uri="{BB962C8B-B14F-4D97-AF65-F5344CB8AC3E}">
        <p14:creationId xmlns:p14="http://schemas.microsoft.com/office/powerpoint/2010/main" val="362425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smtClean="0"/>
              <a:t>Data combined 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42542" y="4248371"/>
            <a:ext cx="8300518" cy="7071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i</a:t>
            </a:r>
            <a:r>
              <a:rPr lang="en-GB" sz="2400" dirty="0" smtClean="0"/>
              <a:t>ntegrating financial access into the real world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5073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" y="4631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Understanding where people are…</a:t>
            </a:r>
            <a:endParaRPr lang="en-GB" dirty="0"/>
          </a:p>
        </p:txBody>
      </p:sp>
      <p:pic>
        <p:nvPicPr>
          <p:cNvPr id="4" name="Picture 3" descr="pop densit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837610"/>
            <a:ext cx="9144000" cy="6025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356" y="6103615"/>
            <a:ext cx="264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BFBFBF"/>
                </a:solidFill>
              </a:rPr>
              <a:t>Population density</a:t>
            </a:r>
          </a:p>
          <a:p>
            <a:r>
              <a:rPr lang="en-GB" sz="1600" dirty="0" err="1" smtClean="0">
                <a:solidFill>
                  <a:srgbClr val="BFBFBF"/>
                </a:solidFill>
              </a:rPr>
              <a:t>www.worldpop.org</a:t>
            </a:r>
            <a:endParaRPr lang="en-GB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9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" y="4631"/>
            <a:ext cx="9144000" cy="914400"/>
          </a:xfrm>
        </p:spPr>
        <p:txBody>
          <a:bodyPr>
            <a:noAutofit/>
          </a:bodyPr>
          <a:lstStyle/>
          <a:p>
            <a:r>
              <a:rPr lang="en-GB" sz="3200" dirty="0" smtClean="0"/>
              <a:t>Why people are where they are…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837610"/>
            <a:ext cx="9144000" cy="602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356" y="6103615"/>
            <a:ext cx="2649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BFBFBF"/>
                </a:solidFill>
              </a:rPr>
              <a:t>Population density</a:t>
            </a:r>
            <a:endParaRPr lang="en-GB" sz="2000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861" y="5354785"/>
            <a:ext cx="2649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BFBFBF"/>
                </a:solidFill>
              </a:rPr>
              <a:t>Game Reserves</a:t>
            </a:r>
            <a:endParaRPr lang="en-GB" sz="2000" dirty="0">
              <a:solidFill>
                <a:srgbClr val="BFBFB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21838" y="4191948"/>
            <a:ext cx="1420162" cy="13244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621838" y="5079494"/>
            <a:ext cx="3127087" cy="436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2356" y="6103615"/>
            <a:ext cx="264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BFBFBF"/>
                </a:solidFill>
              </a:rPr>
              <a:t>Population density</a:t>
            </a:r>
          </a:p>
          <a:p>
            <a:r>
              <a:rPr lang="en-GB" sz="1600" dirty="0" err="1" smtClean="0">
                <a:solidFill>
                  <a:srgbClr val="BFBFBF"/>
                </a:solidFill>
              </a:rPr>
              <a:t>www.worldpop.org</a:t>
            </a:r>
            <a:endParaRPr lang="en-GB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4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/>
          <a:lstStyle/>
          <a:p>
            <a:r>
              <a:rPr lang="en-GB" dirty="0" smtClean="0"/>
              <a:t>Dar  - All Mobile Money Agents</a:t>
            </a:r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69" y="1442335"/>
            <a:ext cx="7944454" cy="50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6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" y="4631"/>
            <a:ext cx="9144000" cy="9144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Understanding which people are where…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837610"/>
            <a:ext cx="9144000" cy="602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356" y="6103615"/>
            <a:ext cx="264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BFBFBF"/>
                </a:solidFill>
              </a:rPr>
              <a:t>Rural / Urban Divide</a:t>
            </a:r>
          </a:p>
          <a:p>
            <a:r>
              <a:rPr lang="en-GB" sz="1600" dirty="0" smtClean="0">
                <a:solidFill>
                  <a:srgbClr val="BFBFBF"/>
                </a:solidFill>
              </a:rPr>
              <a:t>GRUMP</a:t>
            </a:r>
            <a:endParaRPr lang="en-GB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4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" y="4631"/>
            <a:ext cx="9144000" cy="9144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Understanding which </a:t>
            </a:r>
            <a:r>
              <a:rPr lang="en-GB" sz="2800" dirty="0"/>
              <a:t>people are where…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" y="837610"/>
            <a:ext cx="9143998" cy="602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355" y="6103615"/>
            <a:ext cx="41436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BFBFBF"/>
                </a:solidFill>
              </a:rPr>
              <a:t>Per Capita GDP 2011</a:t>
            </a:r>
          </a:p>
          <a:p>
            <a:r>
              <a:rPr lang="en-GB" sz="1600" dirty="0" smtClean="0">
                <a:solidFill>
                  <a:srgbClr val="BFBFBF"/>
                </a:solidFill>
              </a:rPr>
              <a:t>National Bureau of Statistics Tanzania</a:t>
            </a:r>
          </a:p>
          <a:p>
            <a:endParaRPr lang="en-GB" sz="2000" dirty="0">
              <a:solidFill>
                <a:srgbClr val="BFBFB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9132" y="3129122"/>
            <a:ext cx="26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BFBF"/>
                </a:solidFill>
              </a:rPr>
              <a:t>Over 1.5 Million </a:t>
            </a:r>
            <a:r>
              <a:rPr lang="en-GB" dirty="0" err="1" smtClean="0">
                <a:solidFill>
                  <a:srgbClr val="BFBFBF"/>
                </a:solidFill>
              </a:rPr>
              <a:t>Tsh</a:t>
            </a:r>
            <a:endParaRPr lang="en-GB" dirty="0">
              <a:solidFill>
                <a:srgbClr val="BFBFB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958" y="1151412"/>
            <a:ext cx="26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BFBF"/>
                </a:solidFill>
              </a:rPr>
              <a:t>Around 1 Million </a:t>
            </a:r>
            <a:r>
              <a:rPr lang="en-GB" dirty="0" err="1" smtClean="0">
                <a:solidFill>
                  <a:srgbClr val="BFBFBF"/>
                </a:solidFill>
              </a:rPr>
              <a:t>Tsh</a:t>
            </a:r>
            <a:endParaRPr lang="en-GB" dirty="0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1532" y="4687682"/>
            <a:ext cx="204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BFBF"/>
                </a:solidFill>
              </a:rPr>
              <a:t>Between 600,000 and 1 Million </a:t>
            </a:r>
            <a:r>
              <a:rPr lang="en-GB" dirty="0" err="1" smtClean="0">
                <a:solidFill>
                  <a:srgbClr val="BFBFBF"/>
                </a:solidFill>
              </a:rPr>
              <a:t>Tsh</a:t>
            </a:r>
            <a:endParaRPr lang="en-GB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778" y="1310316"/>
            <a:ext cx="264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BFBFBF"/>
                </a:solidFill>
              </a:rPr>
              <a:t>Under 600,000 </a:t>
            </a:r>
            <a:r>
              <a:rPr lang="en-GB" dirty="0" err="1" smtClean="0">
                <a:solidFill>
                  <a:srgbClr val="BFBFBF"/>
                </a:solidFill>
              </a:rPr>
              <a:t>Tsh</a:t>
            </a:r>
            <a:endParaRPr lang="en-GB" dirty="0">
              <a:solidFill>
                <a:srgbClr val="BFBFB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65122" y="16796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16783" y="1520744"/>
            <a:ext cx="546216" cy="158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855013" y="3498454"/>
            <a:ext cx="901258" cy="515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59132" y="4530424"/>
            <a:ext cx="901258" cy="157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062999" y="4314839"/>
            <a:ext cx="1048533" cy="819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" y="4631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Understanding where services are…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" y="837610"/>
            <a:ext cx="9144000" cy="6025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356" y="5830515"/>
            <a:ext cx="2649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BFBFBF"/>
                </a:solidFill>
              </a:rPr>
              <a:t>Electricity use:</a:t>
            </a:r>
          </a:p>
          <a:p>
            <a:r>
              <a:rPr lang="en-GB" sz="2000" b="1" dirty="0" smtClean="0">
                <a:solidFill>
                  <a:srgbClr val="BFBFBF"/>
                </a:solidFill>
              </a:rPr>
              <a:t>Lights at night</a:t>
            </a:r>
          </a:p>
          <a:p>
            <a:r>
              <a:rPr lang="en-GB" sz="1600" dirty="0" smtClean="0">
                <a:solidFill>
                  <a:srgbClr val="BFBFBF"/>
                </a:solidFill>
              </a:rPr>
              <a:t>NASA</a:t>
            </a:r>
            <a:endParaRPr lang="en-GB" sz="16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82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7615"/>
            <a:ext cx="9028384" cy="664152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Potential Datasets Which could be combined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066" y="2033792"/>
            <a:ext cx="6384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our strategy </a:t>
            </a:r>
            <a: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3200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 </a:t>
            </a:r>
            <a: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 data</a:t>
            </a: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914400" lvl="1" indent="-457200">
              <a:buFont typeface="Arial"/>
              <a:buChar char="•"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ransaction volumes</a:t>
            </a:r>
          </a:p>
          <a:p>
            <a:pPr marL="914400" lvl="1" indent="-457200">
              <a:buFont typeface="Arial"/>
              <a:buChar char="•"/>
            </a:pP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customer profiles</a:t>
            </a:r>
          </a:p>
          <a:p>
            <a:pPr marL="914400" lvl="1" indent="-457200">
              <a:buFont typeface="Arial"/>
              <a:buChar char="•"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iquidity </a:t>
            </a:r>
          </a:p>
          <a:p>
            <a:pPr marL="914400" lvl="1" indent="-457200">
              <a:buFont typeface="Arial"/>
              <a:buChar char="•"/>
            </a:pP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erformance metrics</a:t>
            </a:r>
          </a:p>
          <a:p>
            <a:pPr marL="914400" lvl="1" indent="-457200">
              <a:buFont typeface="Arial"/>
              <a:buChar char="•"/>
            </a:pPr>
            <a:r>
              <a:rPr lang="en-GB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service provision</a:t>
            </a:r>
          </a:p>
          <a:p>
            <a:endParaRPr lang="en-GB" sz="3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3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8"/>
            <a:ext cx="8915400" cy="1734229"/>
          </a:xfrm>
        </p:spPr>
        <p:txBody>
          <a:bodyPr>
            <a:normAutofit/>
          </a:bodyPr>
          <a:lstStyle/>
          <a:p>
            <a:r>
              <a:rPr lang="en-GB" dirty="0" err="1" smtClean="0"/>
              <a:t>david@usabledata.co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7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/>
          <a:lstStyle/>
          <a:p>
            <a:r>
              <a:rPr lang="en-GB" dirty="0" smtClean="0"/>
              <a:t>Dar  - All Mobile Money Agents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3" descr="Dar Mobile Money All Agents.jpg"/>
          <p:cNvPicPr>
            <a:picLocks noGrp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9850" y="1690878"/>
            <a:ext cx="8229600" cy="46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Agents taking over 25 deposits /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3" descr="Dar Mobile Money Agents over 25.jpg"/>
          <p:cNvPicPr>
            <a:picLocks noGrp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Agents taking over </a:t>
            </a:r>
            <a:r>
              <a:rPr lang="en-GB" dirty="0" smtClean="0"/>
              <a:t>50 </a:t>
            </a:r>
            <a:r>
              <a:rPr lang="en-GB" dirty="0"/>
              <a:t>deposits /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3" descr="Dar Mobile Money Agents over 50.jpg"/>
          <p:cNvPicPr>
            <a:picLocks noGrp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An Interesting Pattern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3" descr="Dar Mobile Money Agents over 50.jpg"/>
          <p:cNvPicPr>
            <a:picLocks noGrp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26723" y="3952178"/>
            <a:ext cx="1788304" cy="9200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02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An Interesting Pattern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226723" y="3952178"/>
            <a:ext cx="1788304" cy="9200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Content Placeholder 6" descr="Dar Mobile Money Agents over 50 zoom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44" r="-18144"/>
          <a:stretch>
            <a:fillRect/>
          </a:stretch>
        </p:blipFill>
        <p:spPr>
          <a:xfrm>
            <a:off x="457200" y="1774825"/>
            <a:ext cx="8229600" cy="46259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05649" y="2617327"/>
            <a:ext cx="2241825" cy="241852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3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0720"/>
            <a:ext cx="8913813" cy="914400"/>
          </a:xfrm>
        </p:spPr>
        <p:txBody>
          <a:bodyPr>
            <a:normAutofit/>
          </a:bodyPr>
          <a:lstStyle/>
          <a:p>
            <a:r>
              <a:rPr lang="en-GB" dirty="0" smtClean="0"/>
              <a:t>What is driving the market?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3" descr="Dar Mobile Money Agents over 50.jpg"/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3313"/>
          <a:stretch>
            <a:fillRect/>
          </a:stretch>
        </p:blipFill>
        <p:spPr>
          <a:xfrm>
            <a:off x="509105" y="1690855"/>
            <a:ext cx="8229600" cy="46256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26723" y="3952178"/>
            <a:ext cx="1788304" cy="92001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abledata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usabledata.thmx</Template>
  <TotalTime>18836</TotalTime>
  <Words>754</Words>
  <Application>Microsoft Macintosh PowerPoint</Application>
  <PresentationFormat>On-screen Show (4:3)</PresentationFormat>
  <Paragraphs>241</Paragraphs>
  <Slides>34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usabledata</vt:lpstr>
      <vt:lpstr> Using Data to Develop and Target New Products </vt:lpstr>
      <vt:lpstr>New ways to understand your market</vt:lpstr>
      <vt:lpstr>Dar  - All Mobile Money Agents</vt:lpstr>
      <vt:lpstr>Dar  - All Mobile Money Agents</vt:lpstr>
      <vt:lpstr>Agents taking over 25 deposits / day</vt:lpstr>
      <vt:lpstr>Agents taking over 50 deposits / day</vt:lpstr>
      <vt:lpstr>An Interesting Pattern</vt:lpstr>
      <vt:lpstr>An Interesting Pattern</vt:lpstr>
      <vt:lpstr>What is driving the market?</vt:lpstr>
      <vt:lpstr>Understanding Market Growth</vt:lpstr>
      <vt:lpstr>The expansion of the Commercial Banks</vt:lpstr>
      <vt:lpstr>The Power of Outliers</vt:lpstr>
      <vt:lpstr>Agent Liquidity Management</vt:lpstr>
      <vt:lpstr>Agent Liquidity Management</vt:lpstr>
      <vt:lpstr>Agent Liquidity Management</vt:lpstr>
      <vt:lpstr>Agent Liquidity Management</vt:lpstr>
      <vt:lpstr>Agency Banking Model</vt:lpstr>
      <vt:lpstr>Bank Branch Distribution - 2015</vt:lpstr>
      <vt:lpstr>Bank Agent Distribution - 2015</vt:lpstr>
      <vt:lpstr>Agriculture Analysis</vt:lpstr>
      <vt:lpstr>Mbeya - Agriculture Point Distribution - 2014</vt:lpstr>
      <vt:lpstr>% of Agricultural Input Agent Sub Branches  within 5 and 10 km of Financial Services</vt:lpstr>
      <vt:lpstr>Education Point Analysis</vt:lpstr>
      <vt:lpstr>Mbeya – Education Service Point Distribution - 2014</vt:lpstr>
      <vt:lpstr>Medical Point Analysis</vt:lpstr>
      <vt:lpstr>Mbeya – Medical Service Point Distribution - 2014</vt:lpstr>
      <vt:lpstr>Data combined </vt:lpstr>
      <vt:lpstr>Understanding where people are…</vt:lpstr>
      <vt:lpstr>Why people are where they are…</vt:lpstr>
      <vt:lpstr>Understanding which people are where…</vt:lpstr>
      <vt:lpstr>Understanding which people are where…</vt:lpstr>
      <vt:lpstr>Understanding where services are…</vt:lpstr>
      <vt:lpstr>Potential Datasets Which could be combined</vt:lpstr>
      <vt:lpstr>david@usabledata.co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Taylor</dc:creator>
  <cp:lastModifiedBy>David Taylor</cp:lastModifiedBy>
  <cp:revision>172</cp:revision>
  <cp:lastPrinted>2015-11-30T09:44:15Z</cp:lastPrinted>
  <dcterms:created xsi:type="dcterms:W3CDTF">2015-10-14T17:39:41Z</dcterms:created>
  <dcterms:modified xsi:type="dcterms:W3CDTF">2015-12-03T07:12:41Z</dcterms:modified>
</cp:coreProperties>
</file>