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81" r:id="rId2"/>
    <p:sldId id="260" r:id="rId3"/>
    <p:sldId id="268" r:id="rId4"/>
    <p:sldId id="266" r:id="rId5"/>
    <p:sldId id="269" r:id="rId6"/>
    <p:sldId id="277" r:id="rId7"/>
    <p:sldId id="270" r:id="rId8"/>
    <p:sldId id="271" r:id="rId9"/>
    <p:sldId id="273" r:id="rId10"/>
    <p:sldId id="272" r:id="rId11"/>
    <p:sldId id="274" r:id="rId12"/>
    <p:sldId id="309" r:id="rId13"/>
    <p:sldId id="276" r:id="rId14"/>
    <p:sldId id="278" r:id="rId15"/>
    <p:sldId id="279" r:id="rId16"/>
    <p:sldId id="280" r:id="rId17"/>
    <p:sldId id="259" r:id="rId18"/>
    <p:sldId id="265" r:id="rId19"/>
    <p:sldId id="295" r:id="rId20"/>
    <p:sldId id="296" r:id="rId21"/>
    <p:sldId id="297" r:id="rId22"/>
    <p:sldId id="267" r:id="rId23"/>
    <p:sldId id="311" r:id="rId24"/>
    <p:sldId id="283" r:id="rId25"/>
    <p:sldId id="284" r:id="rId26"/>
    <p:sldId id="285" r:id="rId27"/>
    <p:sldId id="308" r:id="rId28"/>
    <p:sldId id="286" r:id="rId29"/>
    <p:sldId id="288" r:id="rId30"/>
    <p:sldId id="287" r:id="rId31"/>
    <p:sldId id="289" r:id="rId32"/>
    <p:sldId id="303" r:id="rId33"/>
    <p:sldId id="306" r:id="rId34"/>
    <p:sldId id="300" r:id="rId35"/>
    <p:sldId id="293" r:id="rId36"/>
    <p:sldId id="299" r:id="rId37"/>
    <p:sldId id="290" r:id="rId38"/>
    <p:sldId id="292" r:id="rId39"/>
    <p:sldId id="291" r:id="rId40"/>
    <p:sldId id="294" r:id="rId41"/>
    <p:sldId id="298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1152" userDrawn="1">
          <p15:clr>
            <a:srgbClr val="A4A3A4"/>
          </p15:clr>
        </p15:guide>
        <p15:guide id="5" orient="horz" pos="192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D7D"/>
    <a:srgbClr val="FF1E91"/>
    <a:srgbClr val="00DCFA"/>
    <a:srgbClr val="FFE16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0658"/>
    <p:restoredTop sz="95537"/>
  </p:normalViewPr>
  <p:slideViewPr>
    <p:cSldViewPr snapToGrid="0" snapToObjects="1">
      <p:cViewPr varScale="1">
        <p:scale>
          <a:sx n="60" d="100"/>
          <a:sy n="60" d="100"/>
        </p:scale>
        <p:origin x="200" y="1024"/>
      </p:cViewPr>
      <p:guideLst>
        <p:guide orient="horz" pos="2736"/>
        <p:guide pos="288"/>
        <p:guide orient="horz" pos="1272"/>
        <p:guide orient="horz" pos="1152"/>
        <p:guide orient="horz" pos="1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0813A-3091-1D4C-9DC8-337C269385B6}" type="datetimeFigureOut">
              <a:rPr lang="en-US" smtClean="0"/>
              <a:t>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896E9-C824-1449-86BE-CF45F2B8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3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7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8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0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4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87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52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8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9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8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54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6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48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96E9-C824-1449-86BE-CF45F2B87A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0E88-8843-5342-8D05-915783C1D9C6}" type="datetime1">
              <a:rPr lang="en-US" smtClean="0"/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8DD5A-91F2-5042-90D7-62D8903840DF}" type="datetime1">
              <a:rPr lang="en-US" smtClean="0"/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5C87-3B6F-944D-BF5C-2FCE1AA0CE2A}" type="datetime1">
              <a:rPr lang="en-US" smtClean="0"/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E353-5D35-ED4F-8A93-C2FD1C5ECFC8}" type="datetime1">
              <a:rPr lang="en-US" smtClean="0"/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16F0-5F6E-5841-96EB-D48B1F71212E}" type="datetime1">
              <a:rPr lang="en-US" smtClean="0"/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D95E-2025-2847-B85F-8F0E7FB3A2CE}" type="datetime1">
              <a:rPr lang="en-US" smtClean="0"/>
              <a:t>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4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0130-95E9-A24E-B8CD-CA8B04EACEB3}" type="datetime1">
              <a:rPr lang="en-US" smtClean="0"/>
              <a:t>1/29/16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48C8-77F9-CF49-801C-DDD985A9B25E}" type="datetime1">
              <a:rPr lang="en-US" smtClean="0"/>
              <a:t>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8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32BC-923B-D34D-981A-1E6BC18DCA30}" type="datetime1">
              <a:rPr lang="en-US" smtClean="0"/>
              <a:t>1/29/16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5EEA-2A9D-EB4B-BE66-840BFCB426C9}" type="datetime1">
              <a:rPr lang="en-US" smtClean="0"/>
              <a:t>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9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8617-2DCE-5444-9965-8A81B70A5327}" type="datetime1">
              <a:rPr lang="en-US" smtClean="0"/>
              <a:t>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76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20130-95E9-A24E-B8CD-CA8B04EACEB3}" type="datetime1">
              <a:rPr lang="en-US" smtClean="0"/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Confidential | Brave Venture Labs LLC.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84F3D-AFB9-0645-ADDD-A3F92AF69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5029200"/>
            <a:ext cx="12192000" cy="1828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5670" y="5543545"/>
            <a:ext cx="6507071" cy="838200"/>
          </a:xfrm>
        </p:spPr>
        <p:txBody>
          <a:bodyPr anchor="t"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Insights for Ideas</a:t>
            </a:r>
            <a:endParaRPr lang="en-US" sz="54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519971"/>
            <a:ext cx="1681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u="none" strike="noStrike" dirty="0" smtClean="0">
                <a:solidFill>
                  <a:schemeClr val="bg1"/>
                </a:solidFill>
                <a:effectLst/>
                <a:latin typeface="Quicksand" charset="0"/>
              </a:rPr>
              <a:t>BRAVE</a:t>
            </a:r>
            <a:endParaRPr lang="en-US" sz="3600" dirty="0" smtClean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400" i="0" u="none" strike="noStrike" dirty="0" smtClean="0">
                <a:solidFill>
                  <a:schemeClr val="bg1"/>
                </a:solidFill>
                <a:effectLst/>
                <a:latin typeface="Quicksand" charset="0"/>
                <a:ea typeface="Quicksand" charset="0"/>
                <a:cs typeface="Quicksand" charset="0"/>
              </a:rPr>
              <a:t>VENTURE LABS</a:t>
            </a:r>
          </a:p>
        </p:txBody>
      </p:sp>
    </p:spTree>
    <p:extLst>
      <p:ext uri="{BB962C8B-B14F-4D97-AF65-F5344CB8AC3E}">
        <p14:creationId xmlns:p14="http://schemas.microsoft.com/office/powerpoint/2010/main" val="21305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0304" y="3970865"/>
            <a:ext cx="6994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solution</a:t>
            </a:r>
            <a:r>
              <a:rPr lang="en-US" sz="2800" dirty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\se-’</a:t>
            </a:r>
            <a:r>
              <a:rPr lang="en-US" sz="2800" dirty="0" err="1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lü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-</a:t>
            </a:r>
            <a:r>
              <a:rPr lang="en-US" sz="2800" dirty="0" err="1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shen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</a:t>
            </a:r>
            <a:r>
              <a:rPr lang="en-US" sz="2800" i="1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b="1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1 :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an object, action or process that satisfies a need. </a:t>
            </a:r>
            <a:endParaRPr lang="en-US" sz="28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59276" y="1828800"/>
            <a:ext cx="1612354" cy="1325563"/>
          </a:xfrm>
        </p:spPr>
        <p:txBody>
          <a:bodyPr anchor="t">
            <a:noAutofit/>
          </a:bodyPr>
          <a:lstStyle/>
          <a:p>
            <a:r>
              <a:rPr lang="en-US" sz="40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VERB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59276" y="3972835"/>
            <a:ext cx="187425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NOUN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305" y="1837851"/>
            <a:ext cx="6994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need</a:t>
            </a:r>
            <a:r>
              <a:rPr lang="en-US" sz="2800" dirty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\’ned\ 1 : a physical, </a:t>
            </a:r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metal or social </a:t>
            </a:r>
            <a:r>
              <a:rPr lang="en-US" sz="2800" dirty="0" err="1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reqirement</a:t>
            </a:r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of a person or group. </a:t>
            </a:r>
          </a:p>
          <a:p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2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: something I want to do, think or feel. </a:t>
            </a:r>
            <a:endParaRPr lang="en-US" sz="28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305" y="1847719"/>
            <a:ext cx="6994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need</a:t>
            </a:r>
            <a:r>
              <a:rPr lang="en-US" sz="2800" dirty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\’ned\ 1 : a physical, </a:t>
            </a:r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metal or social </a:t>
            </a:r>
            <a:r>
              <a:rPr lang="en-US" sz="2800" dirty="0" err="1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reqirement</a:t>
            </a:r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of a person or group. </a:t>
            </a:r>
          </a:p>
          <a:p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2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: something I want to do, think or feel. </a:t>
            </a:r>
            <a:endParaRPr lang="en-US" sz="28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304" y="3970865"/>
            <a:ext cx="6994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solution</a:t>
            </a:r>
            <a:r>
              <a:rPr lang="en-US" sz="2800" dirty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\se-’</a:t>
            </a:r>
            <a:r>
              <a:rPr lang="en-US" sz="2800" dirty="0" err="1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lü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-</a:t>
            </a:r>
            <a:r>
              <a:rPr lang="en-US" sz="2800" dirty="0" err="1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shen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</a:t>
            </a:r>
            <a:r>
              <a:rPr lang="en-US" sz="2800" i="1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b="1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1 :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an object, action or process that satisfies a need. </a:t>
            </a:r>
            <a:endParaRPr lang="en-US" sz="28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59276" y="1847719"/>
            <a:ext cx="2913524" cy="1325563"/>
          </a:xfrm>
        </p:spPr>
        <p:txBody>
          <a:bodyPr anchor="t">
            <a:noAutofit/>
          </a:bodyPr>
          <a:lstStyle/>
          <a:p>
            <a:r>
              <a:rPr lang="en-US" sz="40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VERB</a:t>
            </a:r>
            <a:br>
              <a:rPr lang="en-US" sz="40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</a:br>
            <a:r>
              <a:rPr lang="en-US" sz="2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I need to clean my teeth.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59276" y="3970865"/>
            <a:ext cx="368032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NOUN</a:t>
            </a:r>
          </a:p>
          <a:p>
            <a:r>
              <a:rPr lang="is-IS" sz="2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…w</a:t>
            </a:r>
            <a:r>
              <a:rPr lang="en-US" sz="2800" dirty="0" err="1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ith</a:t>
            </a:r>
            <a:r>
              <a:rPr lang="en-US" sz="2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 a toothbrush.</a:t>
            </a:r>
            <a:endParaRPr lang="en-US" sz="2800" b="1" dirty="0" smtClean="0">
              <a:solidFill>
                <a:srgbClr val="FF1E9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37" y="0"/>
            <a:ext cx="4564326" cy="68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Not all needs are directly observable.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99" y="1601869"/>
            <a:ext cx="5398002" cy="47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43434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How do you find needs you can’t easily see?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6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43434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5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7259"/>
          <a:stretch/>
        </p:blipFill>
        <p:spPr>
          <a:xfrm>
            <a:off x="0" y="-18341"/>
            <a:ext cx="12201993" cy="68463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14514"/>
            <a:ext cx="3338286" cy="6914078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2549"/>
            <a:ext cx="2881086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Ask, Answer, Watch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7259"/>
          <a:stretch/>
        </p:blipFill>
        <p:spPr>
          <a:xfrm>
            <a:off x="0" y="-18341"/>
            <a:ext cx="12201993" cy="68463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14515"/>
            <a:ext cx="12192000" cy="6872515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2549"/>
            <a:ext cx="2881086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Ask, Answer, Watch</a:t>
            </a:r>
            <a:endParaRPr lang="en-US" sz="4800" dirty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24050" y="3887812"/>
            <a:ext cx="8343900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“Tell me about the last time you saved for something.”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4050" y="3354018"/>
            <a:ext cx="834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Topic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43434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What did you learn?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6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43434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4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Ways to build empathy.</a:t>
            </a: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714" y="2029637"/>
            <a:ext cx="725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1. Be open to seeing their world from their point of view.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714" y="2518916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2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. Let the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them lead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714" y="3048822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3. </a:t>
            </a:r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Talk 10%, listen 90%.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714" y="357872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4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. Ask open ended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questions to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solicit stories.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714" y="410863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5. </a:t>
            </a:r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Follow up on personal and concrete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topics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714" y="463854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6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.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Use the words they use.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714" y="514077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7. </a:t>
            </a:r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Be warm and interested. Smile.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To design your research you’ll need</a:t>
            </a:r>
            <a:r>
              <a:rPr lang="is-I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…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8339" y="2029636"/>
            <a:ext cx="26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Users</a:t>
            </a:r>
            <a:endParaRPr lang="en-US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4047" y="2029636"/>
            <a:ext cx="26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Themes</a:t>
            </a:r>
            <a:endParaRPr lang="en-US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64847" y="2019300"/>
            <a:ext cx="26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Methods</a:t>
            </a:r>
            <a:endParaRPr lang="en-US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88339" y="2388632"/>
            <a:ext cx="2982994" cy="1689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Extremes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Might tell you the most about </a:t>
            </a:r>
            <a:r>
              <a:rPr lang="en-US" sz="1800" dirty="0" err="1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furture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trends</a:t>
            </a: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err="1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Mainsteam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ight be your core customer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104047" y="2402129"/>
            <a:ext cx="2982994" cy="1689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Values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What life choices and decisions explain their beliefs and preferences </a:t>
            </a: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Behaviors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What activities do they do that might reveal needs for support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964847" y="2402129"/>
            <a:ext cx="2982994" cy="1689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Interviews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Ask the broad and specific questions to learn about their life</a:t>
            </a: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Observations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Watch them do something to reveal how they think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© </a:t>
            </a:r>
            <a:r>
              <a:rPr lang="en-US" dirty="0" smtClean="0"/>
              <a:t>Brave </a:t>
            </a:r>
            <a:r>
              <a:rPr lang="en-US" dirty="0" smtClean="0"/>
              <a:t>Venture </a:t>
            </a:r>
            <a:r>
              <a:rPr lang="en-US" dirty="0" smtClean="0"/>
              <a:t>Labs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4540"/>
            <a:ext cx="6736080" cy="1325563"/>
          </a:xfrm>
        </p:spPr>
        <p:txBody>
          <a:bodyPr>
            <a:noAutofit/>
          </a:bodyPr>
          <a:lstStyle/>
          <a:p>
            <a:r>
              <a:rPr lang="en-US" sz="400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Human Centered Design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03693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 process for understanding people and designing solutions to their problems.</a:t>
            </a:r>
          </a:p>
        </p:txBody>
      </p:sp>
    </p:spTree>
    <p:extLst>
      <p:ext uri="{BB962C8B-B14F-4D97-AF65-F5344CB8AC3E}">
        <p14:creationId xmlns:p14="http://schemas.microsoft.com/office/powerpoint/2010/main" val="188623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To design your research you’ll need</a:t>
            </a:r>
            <a:r>
              <a:rPr lang="is-I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…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8339" y="2029636"/>
            <a:ext cx="26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Users</a:t>
            </a:r>
            <a:endParaRPr lang="en-US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4047" y="2029636"/>
            <a:ext cx="26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Themes</a:t>
            </a:r>
            <a:endParaRPr lang="en-US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64847" y="2019300"/>
            <a:ext cx="268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Methods</a:t>
            </a:r>
            <a:endParaRPr lang="en-US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88339" y="5005320"/>
            <a:ext cx="298299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We’ve given you a few to choose from.</a:t>
            </a:r>
            <a:endParaRPr lang="en-US" sz="2800" dirty="0" smtClean="0">
              <a:solidFill>
                <a:srgbClr val="FF1E9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04047" y="5005320"/>
            <a:ext cx="322808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Try drawing out themes from ask, answer, watch.</a:t>
            </a:r>
            <a:endParaRPr lang="en-US" sz="2800" dirty="0" smtClean="0">
              <a:solidFill>
                <a:srgbClr val="FF1E9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64847" y="5005319"/>
            <a:ext cx="322808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Try an interview + one other technique.</a:t>
            </a:r>
            <a:endParaRPr lang="en-US" sz="2800" dirty="0" smtClean="0">
              <a:solidFill>
                <a:srgbClr val="FF1E9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88339" y="2388632"/>
            <a:ext cx="2982994" cy="1689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Extremes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Might tell you the most about </a:t>
            </a:r>
            <a:r>
              <a:rPr lang="en-US" sz="1800" dirty="0" err="1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furture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trends</a:t>
            </a: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err="1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Mainsteam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ight be your core customer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104047" y="2402129"/>
            <a:ext cx="2982994" cy="1689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Values</a:t>
            </a:r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What life choices and decisions explain their beliefs and preferences </a:t>
            </a: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Behaviors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What activities do they do that might reveal needs for support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964847" y="2402129"/>
            <a:ext cx="2982994" cy="1689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Interviews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Ask the broad and specific questions to learn about their life</a:t>
            </a:r>
          </a:p>
          <a:p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Observations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Watch them do something to reveal how they think</a:t>
            </a:r>
            <a:endParaRPr lang="en-US" sz="1800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33"/>
            <a:ext cx="12192000" cy="68918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14514"/>
            <a:ext cx="3338286" cy="6872513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2549"/>
            <a:ext cx="2881086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Design your Research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07" y="2168469"/>
            <a:ext cx="2149409" cy="2293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7" y="2025102"/>
            <a:ext cx="2343907" cy="2343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2" y="2079260"/>
            <a:ext cx="2548128" cy="25298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343400"/>
            <a:ext cx="12192000" cy="2514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019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3242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6941" y="967026"/>
            <a:ext cx="1681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u="none" strike="noStrike" dirty="0" smtClean="0">
                <a:solidFill>
                  <a:schemeClr val="bg1"/>
                </a:solidFill>
                <a:effectLst/>
                <a:latin typeface="Quicksand" charset="0"/>
              </a:rPr>
              <a:t>BRAVE</a:t>
            </a:r>
            <a:endParaRPr lang="en-US" sz="3600" dirty="0" smtClean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400" i="0" u="none" strike="noStrike" dirty="0" smtClean="0">
                <a:solidFill>
                  <a:schemeClr val="bg1"/>
                </a:solidFill>
                <a:effectLst/>
                <a:latin typeface="Quicksand" charset="0"/>
                <a:ea typeface="Quicksand" charset="0"/>
                <a:cs typeface="Quicksand" charset="0"/>
              </a:rPr>
              <a:t>VENTURE LABS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142" y="4537414"/>
            <a:ext cx="42091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Ibanga</a:t>
            </a:r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Umanah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ibanga@braveventurelabs.com</a:t>
            </a:r>
            <a:endParaRPr lang="en-US" sz="14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ibangaumanah</a:t>
            </a:r>
            <a:endParaRPr lang="en-US" sz="14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2017" y="4537414"/>
            <a:ext cx="3874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Jessica </a:t>
            </a:r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Colaco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jessica@braveventurelabs.com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jessicacolaco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8972" y="4536420"/>
            <a:ext cx="2961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Lilian </a:t>
            </a:r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Mukabane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lilian@braveventurelabs.com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lily_mukabane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80" y="5452188"/>
            <a:ext cx="182673" cy="1485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880" y="5237917"/>
            <a:ext cx="209670" cy="1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5029200"/>
            <a:ext cx="12192000" cy="1828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5670" y="5543545"/>
            <a:ext cx="6507071" cy="838200"/>
          </a:xfrm>
        </p:spPr>
        <p:txBody>
          <a:bodyPr anchor="t"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Insights for Ideas</a:t>
            </a:r>
            <a:endParaRPr lang="en-US" sz="54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519971"/>
            <a:ext cx="1681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u="none" strike="noStrike" dirty="0" smtClean="0">
                <a:solidFill>
                  <a:schemeClr val="bg1"/>
                </a:solidFill>
                <a:effectLst/>
                <a:latin typeface="Quicksand" charset="0"/>
              </a:rPr>
              <a:t>BRAVE</a:t>
            </a:r>
            <a:endParaRPr lang="en-US" sz="3600" dirty="0" smtClean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400" i="0" u="none" strike="noStrike" dirty="0" smtClean="0">
                <a:solidFill>
                  <a:schemeClr val="bg1"/>
                </a:solidFill>
                <a:effectLst/>
                <a:latin typeface="Quicksand" charset="0"/>
                <a:ea typeface="Quicksand" charset="0"/>
                <a:cs typeface="Quicksand" charset="0"/>
              </a:rPr>
              <a:t>VENTURE LABS</a:t>
            </a:r>
          </a:p>
        </p:txBody>
      </p:sp>
    </p:spTree>
    <p:extLst>
      <p:ext uri="{BB962C8B-B14F-4D97-AF65-F5344CB8AC3E}">
        <p14:creationId xmlns:p14="http://schemas.microsoft.com/office/powerpoint/2010/main" val="11052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4540"/>
            <a:ext cx="6736080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Innovation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3036937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new idea or process for addressing a problem.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257" y="304800"/>
            <a:ext cx="6576229" cy="5364480"/>
          </a:xfrm>
          <a:prstGeom prst="rect">
            <a:avLst/>
          </a:prstGeom>
          <a:ln>
            <a:noFill/>
          </a:ln>
          <a:effectLst>
            <a:reflection blurRad="6350" stA="10000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37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Where do </a:t>
            </a:r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innovations </a:t>
            </a:r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come from?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714" y="2029637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Challenging Orthodoxies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Overturn deeply held and broadly shared conventions within an industry.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14" y="3122942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Harnessing Trends</a:t>
            </a:r>
            <a:endParaRPr lang="en-US" sz="2400" b="1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Recognize and exploit a </a:t>
            </a:r>
            <a:r>
              <a:rPr lang="en-US" dirty="0" err="1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culster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of technological, social, and economic trends that could change the rules of an industry.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714" y="4216247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Understanding Customer Needs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Listen and learn about how the customer’s goals could be better reached.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714" y="5309552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Utilizing Competencies 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Recognize opportunity for a company based on what it knows how to do, not just what it delivers today.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Where do </a:t>
            </a:r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innovations </a:t>
            </a:r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come from?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714" y="2029637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Challenging Orthodoxies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Overturn deeply held and broadly shared conventions within an industry.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14" y="3122942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Harnessing Trends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Recognize and exploit a </a:t>
            </a:r>
            <a:r>
              <a:rPr lang="en-US" dirty="0" err="1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culster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of technological, social, and economic trends that could change the rules of an industry.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714" y="4216247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Understanding Customer Needs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Listen and learn about how the customer’s goals could be better reached.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714" y="5309552"/>
            <a:ext cx="7325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Utilizing Competencies </a:t>
            </a:r>
          </a:p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Recognize opportunity for a company based on what it knows how to do, not just what it delivers today.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ukabane's\Desktop\FSD - Images\amazing-blue-blue-car-bug-Favim.com-290676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6625"/>
            <a:ext cx="12192001" cy="6916189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0" y="-14515"/>
            <a:ext cx="12192000" cy="2674587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199" y="1032549"/>
            <a:ext cx="7539645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List 10 orthodoxies in your business.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ukabane's\Desktop\FSD - Images\elderly-black-couple-16x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"/>
          <a:stretch/>
        </p:blipFill>
        <p:spPr bwMode="auto">
          <a:xfrm>
            <a:off x="-16624" y="0"/>
            <a:ext cx="12219708" cy="687462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4343400"/>
            <a:ext cx="12203084" cy="253122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89886" y="4423343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89886" y="4926729"/>
            <a:ext cx="7539645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List 10 unmet needs you’ve uncovered so far.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1224"/>
          <a:stretch/>
        </p:blipFill>
        <p:spPr>
          <a:xfrm>
            <a:off x="0" y="1139252"/>
            <a:ext cx="12192000" cy="5726243"/>
          </a:xfrm>
          <a:prstGeom prst="rect">
            <a:avLst/>
          </a:prstGeom>
        </p:spPr>
      </p:pic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4" y="125802"/>
            <a:ext cx="2574372" cy="8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43434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What did you learn?</a:t>
            </a:r>
            <a:endParaRPr lang="en-US" sz="4000" dirty="0" smtClean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6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43434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4540"/>
            <a:ext cx="6736080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Prototype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3036937"/>
            <a:ext cx="456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representation of a part of your business that you can walk a user through.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9175" y="511703"/>
            <a:ext cx="7613650" cy="571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597" y="1531075"/>
            <a:ext cx="2658533" cy="1325563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Learn.</a:t>
            </a:r>
            <a:endParaRPr lang="en-US" sz="6000" dirty="0" smtClean="0">
              <a:solidFill>
                <a:srgbClr val="FF1E9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90531" y="2743200"/>
            <a:ext cx="1981200" cy="320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Faster</a:t>
            </a:r>
          </a:p>
          <a:p>
            <a:pPr algn="r"/>
            <a:r>
              <a:rPr lang="en-US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Safer</a:t>
            </a:r>
          </a:p>
          <a:p>
            <a:pPr algn="r"/>
            <a:r>
              <a:rPr lang="en-US" sz="16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Cheaper</a:t>
            </a:r>
            <a:endParaRPr lang="en-US" sz="1600" dirty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  <a:p>
            <a:pPr algn="r"/>
            <a:r>
              <a:rPr lang="en-US" sz="12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Smarter</a:t>
            </a:r>
          </a:p>
          <a:p>
            <a:pPr algn="r"/>
            <a:r>
              <a:rPr lang="en-US" sz="1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Easier</a:t>
            </a:r>
          </a:p>
        </p:txBody>
      </p:sp>
    </p:spTree>
    <p:extLst>
      <p:ext uri="{BB962C8B-B14F-4D97-AF65-F5344CB8AC3E}">
        <p14:creationId xmlns:p14="http://schemas.microsoft.com/office/powerpoint/2010/main" val="7022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4540"/>
            <a:ext cx="6736080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Rapid Prototyping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3036937"/>
            <a:ext cx="456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The practice of building just enough to evaluate a specific element of the idea, then immediately refining the idea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based on feedback.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14514"/>
            <a:ext cx="3522132" cy="6872514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199" y="1032549"/>
            <a:ext cx="3064933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Prototype your ideas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4540"/>
            <a:ext cx="6736080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Experiment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3036937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 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controlled </a:t>
            </a:r>
            <a:r>
              <a:rPr lang="en-US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test of a critical business question to refine the offering.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Experiment to build faster and cheaper.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76" y="2029637"/>
            <a:ext cx="554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Pilot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176" y="2693091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One cycle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4259" y="2029637"/>
            <a:ext cx="562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Experiment</a:t>
            </a:r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176" y="3264212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Multivariable data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176" y="3835333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Long period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176" y="4406454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Clear, static </a:t>
            </a:r>
            <a:r>
              <a:rPr lang="en-US" dirty="0" err="1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offeirng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176" y="4977575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Informs large investment decisions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84259" y="2693091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Iterative cycles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4259" y="3264212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Singular variable data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4259" y="3835333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Short period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4259" y="4406454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Continuously updating offering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84259" y="4977575"/>
            <a:ext cx="55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Informs the next investment decision</a:t>
            </a:r>
            <a:endParaRPr lang="en-US" dirty="0" smtClean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096000" y="2019301"/>
            <a:ext cx="0" cy="3566852"/>
          </a:xfrm>
          <a:prstGeom prst="line">
            <a:avLst/>
          </a:prstGeom>
          <a:ln>
            <a:solidFill>
              <a:srgbClr val="6E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4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02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Experiment towards...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92138" y="2033849"/>
            <a:ext cx="2691939" cy="2691939"/>
          </a:xfrm>
          <a:prstGeom prst="ellipse">
            <a:avLst/>
          </a:prstGeom>
          <a:solidFill>
            <a:srgbClr val="00DCFA">
              <a:alpha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63338" y="2033849"/>
            <a:ext cx="2691939" cy="2691939"/>
          </a:xfrm>
          <a:prstGeom prst="ellipse">
            <a:avLst/>
          </a:prstGeom>
          <a:solidFill>
            <a:srgbClr val="FFE162">
              <a:alpha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854339" y="2819400"/>
            <a:ext cx="1959035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Quicksand" charset="0"/>
                <a:ea typeface="Quicksand" charset="0"/>
                <a:cs typeface="Quicksand" charset="0"/>
              </a:rPr>
              <a:t>Desirability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6330140" y="2819400"/>
            <a:ext cx="2151610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Quicksand" charset="0"/>
                <a:ea typeface="Quicksand" charset="0"/>
                <a:cs typeface="Quicksand" charset="0"/>
              </a:rPr>
              <a:t>Feasibility</a:t>
            </a:r>
          </a:p>
        </p:txBody>
      </p:sp>
      <p:sp>
        <p:nvSpPr>
          <p:cNvPr id="39" name="Oval 38"/>
          <p:cNvSpPr/>
          <p:nvPr/>
        </p:nvSpPr>
        <p:spPr>
          <a:xfrm>
            <a:off x="4777738" y="3176849"/>
            <a:ext cx="2691939" cy="2691939"/>
          </a:xfrm>
          <a:prstGeom prst="ellipse">
            <a:avLst/>
          </a:prstGeom>
          <a:solidFill>
            <a:srgbClr val="FF1E91">
              <a:alpha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5282739" y="4789510"/>
            <a:ext cx="1716581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Quicksand" charset="0"/>
                <a:ea typeface="Quicksand" charset="0"/>
                <a:cs typeface="Quicksand" charset="0"/>
              </a:rPr>
              <a:t>Viability</a:t>
            </a:r>
          </a:p>
        </p:txBody>
      </p:sp>
      <p:sp>
        <p:nvSpPr>
          <p:cNvPr id="41" name="Title 6"/>
          <p:cNvSpPr txBox="1">
            <a:spLocks/>
          </p:cNvSpPr>
          <p:nvPr/>
        </p:nvSpPr>
        <p:spPr>
          <a:xfrm>
            <a:off x="1713806" y="3336175"/>
            <a:ext cx="1824649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E162"/>
                </a:solidFill>
                <a:effectLst/>
                <a:uLnTx/>
                <a:uFillTx/>
                <a:latin typeface="Lustria" charset="0"/>
                <a:ea typeface="Lustria" charset="0"/>
                <a:cs typeface="Lustria" charset="0"/>
              </a:rPr>
              <a:t>People can use it and like 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E162"/>
              </a:solidFill>
              <a:effectLst/>
              <a:uLnTx/>
              <a:uFillTx/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42" name="Title 6"/>
          <p:cNvSpPr txBox="1">
            <a:spLocks/>
          </p:cNvSpPr>
          <p:nvPr/>
        </p:nvSpPr>
        <p:spPr>
          <a:xfrm>
            <a:off x="8781004" y="3336175"/>
            <a:ext cx="1755371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DCFA"/>
                </a:solidFill>
                <a:effectLst/>
                <a:uLnTx/>
                <a:uFillTx/>
                <a:latin typeface="Lustria" charset="0"/>
                <a:ea typeface="Lustria" charset="0"/>
                <a:cs typeface="Lustria" charset="0"/>
              </a:rPr>
              <a:t>You can build and scale 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DCFA"/>
              </a:solidFill>
              <a:effectLst/>
              <a:uLnTx/>
              <a:uFillTx/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43" name="Title 6"/>
          <p:cNvSpPr txBox="1">
            <a:spLocks/>
          </p:cNvSpPr>
          <p:nvPr/>
        </p:nvSpPr>
        <p:spPr>
          <a:xfrm>
            <a:off x="7553502" y="5246710"/>
            <a:ext cx="1788619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1E91"/>
                </a:solidFill>
                <a:effectLst/>
                <a:uLnTx/>
                <a:uFillTx/>
                <a:latin typeface="Lustria" charset="0"/>
                <a:ea typeface="Lustria" charset="0"/>
                <a:cs typeface="Lustria" charset="0"/>
              </a:rPr>
              <a:t>People sign up and pay for 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1E91"/>
              </a:solidFill>
              <a:effectLst/>
              <a:uLnTx/>
              <a:uFillTx/>
              <a:latin typeface="Lustria" charset="0"/>
              <a:ea typeface="Lustria" charset="0"/>
              <a:cs typeface="Lustria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812175" y="3259975"/>
            <a:ext cx="3798915" cy="0"/>
          </a:xfrm>
          <a:prstGeom prst="line">
            <a:avLst/>
          </a:prstGeom>
          <a:noFill/>
          <a:ln w="38100" cap="flat" cmpd="sng" algn="ctr">
            <a:solidFill>
              <a:srgbClr val="FFE162"/>
            </a:solidFill>
            <a:prstDash val="solid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>
            <a:off x="5537665" y="5246710"/>
            <a:ext cx="3722716" cy="0"/>
          </a:xfrm>
          <a:prstGeom prst="line">
            <a:avLst/>
          </a:prstGeom>
          <a:noFill/>
          <a:ln w="38100" cap="flat" cmpd="sng" algn="ctr">
            <a:solidFill>
              <a:srgbClr val="FF1E91"/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>
            <a:off x="6648796" y="3259975"/>
            <a:ext cx="3791989" cy="0"/>
          </a:xfrm>
          <a:prstGeom prst="line">
            <a:avLst/>
          </a:prstGeom>
          <a:noFill/>
          <a:ln w="38100" cap="flat" cmpd="sng" algn="ctr">
            <a:solidFill>
              <a:srgbClr val="00DCFA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5697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Experiment in this order.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482802" y="2023794"/>
            <a:ext cx="2749184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E162"/>
                </a:solidFill>
                <a:latin typeface="Quicksand" charset="0"/>
                <a:ea typeface="Quicksand" charset="0"/>
                <a:cs typeface="Quicksand" charset="0"/>
              </a:rPr>
              <a:t>1.  Desirability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4339027" y="2023794"/>
            <a:ext cx="2749184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2.  Viability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8211151" y="2019300"/>
            <a:ext cx="2749184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DCFA"/>
                </a:solidFill>
                <a:latin typeface="Quicksand" charset="0"/>
                <a:ea typeface="Quicksand" charset="0"/>
                <a:cs typeface="Quicksand" charset="0"/>
              </a:rPr>
              <a:t>3.  Feasibility</a:t>
            </a:r>
          </a:p>
        </p:txBody>
      </p:sp>
      <p:sp>
        <p:nvSpPr>
          <p:cNvPr id="50" name="Title 6"/>
          <p:cNvSpPr txBox="1">
            <a:spLocks/>
          </p:cNvSpPr>
          <p:nvPr/>
        </p:nvSpPr>
        <p:spPr>
          <a:xfrm>
            <a:off x="482802" y="2600384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People can use it and like it</a:t>
            </a:r>
          </a:p>
        </p:txBody>
      </p:sp>
      <p:sp>
        <p:nvSpPr>
          <p:cNvPr id="51" name="Title 6"/>
          <p:cNvSpPr txBox="1">
            <a:spLocks/>
          </p:cNvSpPr>
          <p:nvPr/>
        </p:nvSpPr>
        <p:spPr>
          <a:xfrm>
            <a:off x="4339027" y="2600384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People sign up and pay for it</a:t>
            </a:r>
          </a:p>
        </p:txBody>
      </p:sp>
      <p:sp>
        <p:nvSpPr>
          <p:cNvPr id="52" name="Title 6"/>
          <p:cNvSpPr txBox="1">
            <a:spLocks/>
          </p:cNvSpPr>
          <p:nvPr/>
        </p:nvSpPr>
        <p:spPr>
          <a:xfrm>
            <a:off x="8211151" y="2595890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You can build an scale it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3" name="Title 6"/>
          <p:cNvSpPr txBox="1">
            <a:spLocks/>
          </p:cNvSpPr>
          <p:nvPr/>
        </p:nvSpPr>
        <p:spPr>
          <a:xfrm>
            <a:off x="482802" y="3148801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Qualified Interest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4" name="Title 6"/>
          <p:cNvSpPr txBox="1">
            <a:spLocks/>
          </p:cNvSpPr>
          <p:nvPr/>
        </p:nvSpPr>
        <p:spPr>
          <a:xfrm>
            <a:off x="4339027" y="3148801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Revenue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5" name="Title 6"/>
          <p:cNvSpPr txBox="1">
            <a:spLocks/>
          </p:cNvSpPr>
          <p:nvPr/>
        </p:nvSpPr>
        <p:spPr>
          <a:xfrm>
            <a:off x="8211151" y="3144307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Positive Cash Flow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6" name="Title 6"/>
          <p:cNvSpPr txBox="1">
            <a:spLocks/>
          </p:cNvSpPr>
          <p:nvPr/>
        </p:nvSpPr>
        <p:spPr>
          <a:xfrm>
            <a:off x="482802" y="3697217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User Experience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7" name="Title 6"/>
          <p:cNvSpPr txBox="1">
            <a:spLocks/>
          </p:cNvSpPr>
          <p:nvPr/>
        </p:nvSpPr>
        <p:spPr>
          <a:xfrm>
            <a:off x="4339027" y="3697217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Price and Marketing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8" name="Title 6"/>
          <p:cNvSpPr txBox="1">
            <a:spLocks/>
          </p:cNvSpPr>
          <p:nvPr/>
        </p:nvSpPr>
        <p:spPr>
          <a:xfrm>
            <a:off x="8211151" y="3692723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Development and Distribution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2" b="5899"/>
          <a:stretch/>
        </p:blipFill>
        <p:spPr>
          <a:xfrm>
            <a:off x="0" y="-14990"/>
            <a:ext cx="12192000" cy="68954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14514"/>
            <a:ext cx="3338286" cy="6872514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2549"/>
            <a:ext cx="2881086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Design a Ladder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77" y="502285"/>
            <a:ext cx="11273425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Define what’s most uncertain.</a:t>
            </a:r>
            <a:endParaRPr lang="en-US" sz="40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6E7D7D"/>
                </a:solidFill>
              </a:rPr>
              <a:t>© Brave Venture Labs</a:t>
            </a:r>
            <a:endParaRPr lang="en-US" dirty="0">
              <a:solidFill>
                <a:srgbClr val="6E7D7D"/>
              </a:solidFill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482802" y="2023794"/>
            <a:ext cx="2749184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E162"/>
                </a:solidFill>
                <a:latin typeface="Quicksand" charset="0"/>
                <a:ea typeface="Quicksand" charset="0"/>
                <a:cs typeface="Quicksand" charset="0"/>
              </a:rPr>
              <a:t>1.  Desirability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4339027" y="2023794"/>
            <a:ext cx="2749184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2.  Viability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8211151" y="2019300"/>
            <a:ext cx="2749184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DCFA"/>
                </a:solidFill>
                <a:latin typeface="Quicksand" charset="0"/>
                <a:ea typeface="Quicksand" charset="0"/>
                <a:cs typeface="Quicksand" charset="0"/>
              </a:rPr>
              <a:t>3.  Feasibility</a:t>
            </a:r>
          </a:p>
        </p:txBody>
      </p:sp>
      <p:sp>
        <p:nvSpPr>
          <p:cNvPr id="50" name="Title 6"/>
          <p:cNvSpPr txBox="1">
            <a:spLocks/>
          </p:cNvSpPr>
          <p:nvPr/>
        </p:nvSpPr>
        <p:spPr>
          <a:xfrm>
            <a:off x="482802" y="2600384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Who’s the first customer?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1" name="Title 6"/>
          <p:cNvSpPr txBox="1">
            <a:spLocks/>
          </p:cNvSpPr>
          <p:nvPr/>
        </p:nvSpPr>
        <p:spPr>
          <a:xfrm>
            <a:off x="4339027" y="2600384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How do people learn about it?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2" name="Title 6"/>
          <p:cNvSpPr txBox="1">
            <a:spLocks/>
          </p:cNvSpPr>
          <p:nvPr/>
        </p:nvSpPr>
        <p:spPr>
          <a:xfrm>
            <a:off x="8211151" y="2595890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Can we build it cheaply?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3" name="Title 6"/>
          <p:cNvSpPr txBox="1">
            <a:spLocks/>
          </p:cNvSpPr>
          <p:nvPr/>
        </p:nvSpPr>
        <p:spPr>
          <a:xfrm>
            <a:off x="482802" y="3148801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Why do they decide to try?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4" name="Title 6"/>
          <p:cNvSpPr txBox="1">
            <a:spLocks/>
          </p:cNvSpPr>
          <p:nvPr/>
        </p:nvSpPr>
        <p:spPr>
          <a:xfrm>
            <a:off x="4339027" y="3148801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How much will people pay?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5" name="Title 6"/>
          <p:cNvSpPr txBox="1">
            <a:spLocks/>
          </p:cNvSpPr>
          <p:nvPr/>
        </p:nvSpPr>
        <p:spPr>
          <a:xfrm>
            <a:off x="8211151" y="3144307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Are our partners capable?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6" name="Title 6"/>
          <p:cNvSpPr txBox="1">
            <a:spLocks/>
          </p:cNvSpPr>
          <p:nvPr/>
        </p:nvSpPr>
        <p:spPr>
          <a:xfrm>
            <a:off x="482802" y="3697217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Can people operate it?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7" name="Title 6"/>
          <p:cNvSpPr txBox="1">
            <a:spLocks/>
          </p:cNvSpPr>
          <p:nvPr/>
        </p:nvSpPr>
        <p:spPr>
          <a:xfrm>
            <a:off x="4339027" y="3697217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Is the market big enough?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58" name="Title 6"/>
          <p:cNvSpPr txBox="1">
            <a:spLocks/>
          </p:cNvSpPr>
          <p:nvPr/>
        </p:nvSpPr>
        <p:spPr>
          <a:xfrm>
            <a:off x="8211151" y="3692723"/>
            <a:ext cx="3640311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entury Schoolbook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6E7D7D"/>
                </a:solidFill>
                <a:latin typeface="Quicksand" charset="0"/>
                <a:ea typeface="Quicksand" charset="0"/>
                <a:cs typeface="Quicksand" charset="0"/>
              </a:rPr>
              <a:t>Is the ROI worth pursuing?</a:t>
            </a:r>
            <a:endParaRPr lang="en-US" sz="1800" dirty="0">
              <a:solidFill>
                <a:srgbClr val="6E7D7D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2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14514"/>
            <a:ext cx="3338286" cy="6872514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6176" y="316220"/>
            <a:ext cx="824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Exercise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2549"/>
            <a:ext cx="2881086" cy="1434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Design your test</a:t>
            </a:r>
            <a:endParaRPr lang="en-US" sz="4800" dirty="0">
              <a:solidFill>
                <a:schemeClr val="bg1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07" y="2168469"/>
            <a:ext cx="2149409" cy="2293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7" y="2025102"/>
            <a:ext cx="2343907" cy="2343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2" y="2079260"/>
            <a:ext cx="2548128" cy="25298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343400"/>
            <a:ext cx="12192000" cy="2514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019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3242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6941" y="967026"/>
            <a:ext cx="1681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u="none" strike="noStrike" dirty="0" smtClean="0">
                <a:solidFill>
                  <a:schemeClr val="bg1"/>
                </a:solidFill>
                <a:effectLst/>
                <a:latin typeface="Quicksand" charset="0"/>
              </a:rPr>
              <a:t>BRAVE</a:t>
            </a:r>
            <a:endParaRPr lang="en-US" sz="3600" dirty="0" smtClean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400" i="0" u="none" strike="noStrike" dirty="0" smtClean="0">
                <a:solidFill>
                  <a:schemeClr val="bg1"/>
                </a:solidFill>
                <a:effectLst/>
                <a:latin typeface="Quicksand" charset="0"/>
                <a:ea typeface="Quicksand" charset="0"/>
                <a:cs typeface="Quicksand" charset="0"/>
              </a:rPr>
              <a:t>VENTURE LABS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142" y="4537414"/>
            <a:ext cx="42091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Ibanga</a:t>
            </a:r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Umanah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ibanga@braveventurelabs.com</a:t>
            </a:r>
            <a:endParaRPr lang="en-US" sz="14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ibangaumanah</a:t>
            </a:r>
            <a:endParaRPr lang="en-US" sz="14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2017" y="4537414"/>
            <a:ext cx="3874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Jessica </a:t>
            </a:r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Colaco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jessica@braveventurelabs.com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jessicacolaco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8972" y="4536420"/>
            <a:ext cx="2961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Lilian </a:t>
            </a:r>
            <a:r>
              <a:rPr lang="en-US" sz="20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Mukabane</a:t>
            </a:r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lilian@braveventurelabs.com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lily_mukabane</a:t>
            </a:r>
            <a:endParaRPr lang="en-US" sz="1400" dirty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Quicksand" charset="0"/>
              <a:ea typeface="Quicksand" charset="0"/>
              <a:cs typeface="Quicksa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80" y="5452188"/>
            <a:ext cx="182673" cy="1485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880" y="5237917"/>
            <a:ext cx="209670" cy="1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343400"/>
            <a:ext cx="12192000" cy="25146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4343400"/>
            <a:ext cx="7640042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Empathy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" y="548429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Quicksand" charset="0"/>
                <a:ea typeface="Quicksand" charset="0"/>
                <a:cs typeface="Quicksand" charset="0"/>
              </a:rPr>
              <a:t>Stepping outside of your life and seeing the world from someone else’s viewpoint.</a:t>
            </a:r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82552" y="6356350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© Brave Venture Labs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43434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Lustria" charset="0"/>
                <a:ea typeface="Lustria" charset="0"/>
                <a:cs typeface="Lustria" charset="0"/>
              </a:rPr>
              <a:t>How do you gain empathy for someone?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6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43434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37" y="0"/>
            <a:ext cx="4564326" cy="68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76" y="1106374"/>
            <a:ext cx="5413248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66177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© Brave Venture Labs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305" y="1836931"/>
            <a:ext cx="6994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need</a:t>
            </a:r>
            <a:r>
              <a:rPr lang="en-US" sz="2800" dirty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\’ned\ 1 : a physical, </a:t>
            </a:r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metal or social </a:t>
            </a:r>
            <a:r>
              <a:rPr lang="en-US" sz="2800" dirty="0" err="1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reqirement</a:t>
            </a:r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of a person or group. </a:t>
            </a:r>
          </a:p>
          <a:p>
            <a:r>
              <a:rPr lang="en-US" sz="2800" dirty="0" smtClean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2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: something I want to do, think or feel. </a:t>
            </a:r>
            <a:endParaRPr lang="en-US" sz="28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304" y="3970865"/>
            <a:ext cx="6994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1E91"/>
                </a:solidFill>
                <a:latin typeface="Quicksand" charset="0"/>
                <a:ea typeface="Quicksand" charset="0"/>
                <a:cs typeface="Quicksand" charset="0"/>
              </a:rPr>
              <a:t>solution</a:t>
            </a:r>
            <a:r>
              <a:rPr lang="en-US" sz="2800" dirty="0">
                <a:solidFill>
                  <a:srgbClr val="FF1E91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\se-’</a:t>
            </a:r>
            <a:r>
              <a:rPr lang="en-US" sz="2800" dirty="0" err="1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lü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-</a:t>
            </a:r>
            <a:r>
              <a:rPr lang="en-US" sz="2800" dirty="0" err="1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shen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\</a:t>
            </a:r>
            <a:r>
              <a:rPr lang="en-US" sz="2800" i="1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 </a:t>
            </a:r>
            <a:r>
              <a:rPr lang="en-US" sz="2800" b="1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1 : </a:t>
            </a:r>
            <a:r>
              <a:rPr lang="en-US" sz="2800" dirty="0">
                <a:solidFill>
                  <a:srgbClr val="6E7D7D"/>
                </a:solidFill>
                <a:latin typeface="Lustria" charset="0"/>
                <a:ea typeface="Lustria" charset="0"/>
                <a:cs typeface="Lustria" charset="0"/>
              </a:rPr>
              <a:t>an object, action or process that satisfies a need. </a:t>
            </a:r>
            <a:endParaRPr lang="en-US" sz="2800" dirty="0" smtClean="0">
              <a:solidFill>
                <a:srgbClr val="6E7D7D"/>
              </a:solidFill>
              <a:latin typeface="Lustria" charset="0"/>
              <a:ea typeface="Lustria" charset="0"/>
              <a:cs typeface="Lust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</TotalTime>
  <Words>1160</Words>
  <Application>Microsoft Macintosh PowerPoint</Application>
  <PresentationFormat>Widescreen</PresentationFormat>
  <Paragraphs>262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Calibri</vt:lpstr>
      <vt:lpstr>Calibri Light</vt:lpstr>
      <vt:lpstr>Lustria</vt:lpstr>
      <vt:lpstr>Quicksand</vt:lpstr>
      <vt:lpstr>Arial</vt:lpstr>
      <vt:lpstr>Office Theme</vt:lpstr>
      <vt:lpstr>Insights for Ideas</vt:lpstr>
      <vt:lpstr>Human Centered Design</vt:lpstr>
      <vt:lpstr>PowerPoint Presentation</vt:lpstr>
      <vt:lpstr>PowerPoint Presentation</vt:lpstr>
      <vt:lpstr>Empathy</vt:lpstr>
      <vt:lpstr>PowerPoint Presentation</vt:lpstr>
      <vt:lpstr>PowerPoint Presentation</vt:lpstr>
      <vt:lpstr>PowerPoint Presentation</vt:lpstr>
      <vt:lpstr>PowerPoint Presentation</vt:lpstr>
      <vt:lpstr>VERB</vt:lpstr>
      <vt:lpstr>VERB I need to clean my teeth.</vt:lpstr>
      <vt:lpstr>PowerPoint Presentation</vt:lpstr>
      <vt:lpstr>Not all needs are directly observable. </vt:lpstr>
      <vt:lpstr>PowerPoint Presentation</vt:lpstr>
      <vt:lpstr>PowerPoint Presentation</vt:lpstr>
      <vt:lpstr>PowerPoint Presentation</vt:lpstr>
      <vt:lpstr>PowerPoint Presentation</vt:lpstr>
      <vt:lpstr>Ways to build empathy.</vt:lpstr>
      <vt:lpstr>To design your research you’ll need…</vt:lpstr>
      <vt:lpstr>To design your research you’ll need…</vt:lpstr>
      <vt:lpstr>PowerPoint Presentation</vt:lpstr>
      <vt:lpstr>PowerPoint Presentation</vt:lpstr>
      <vt:lpstr>Insights for Ideas</vt:lpstr>
      <vt:lpstr>Innovation</vt:lpstr>
      <vt:lpstr>PowerPoint Presentation</vt:lpstr>
      <vt:lpstr>Where do innovations come from?</vt:lpstr>
      <vt:lpstr>Where do innovations come from?</vt:lpstr>
      <vt:lpstr>PowerPoint Presentation</vt:lpstr>
      <vt:lpstr>PowerPoint Presentation</vt:lpstr>
      <vt:lpstr>PowerPoint Presentation</vt:lpstr>
      <vt:lpstr>Prototype</vt:lpstr>
      <vt:lpstr>PowerPoint Presentation</vt:lpstr>
      <vt:lpstr>Learn.</vt:lpstr>
      <vt:lpstr>Rapid Prototyping</vt:lpstr>
      <vt:lpstr>PowerPoint Presentation</vt:lpstr>
      <vt:lpstr>Experiment</vt:lpstr>
      <vt:lpstr>Experiment to build faster and cheaper.</vt:lpstr>
      <vt:lpstr>Experiment towards...</vt:lpstr>
      <vt:lpstr>Experiment in this order.</vt:lpstr>
      <vt:lpstr>Define what’s most uncertain.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86</cp:revision>
  <cp:lastPrinted>2016-01-30T18:06:31Z</cp:lastPrinted>
  <dcterms:created xsi:type="dcterms:W3CDTF">2016-01-23T14:36:11Z</dcterms:created>
  <dcterms:modified xsi:type="dcterms:W3CDTF">2016-01-30T18:59:54Z</dcterms:modified>
</cp:coreProperties>
</file>