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2"/>
  </p:notesMasterIdLst>
  <p:sldIdLst>
    <p:sldId id="283" r:id="rId2"/>
    <p:sldId id="256" r:id="rId3"/>
    <p:sldId id="260" r:id="rId4"/>
    <p:sldId id="262" r:id="rId5"/>
    <p:sldId id="26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84" r:id="rId20"/>
    <p:sldId id="279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A83A620-92FE-423E-9A1A-98532C069BFE}">
  <a:tblStyle styleId="{EA83A620-92FE-423E-9A1A-98532C069BF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2151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443450" y="3874950"/>
            <a:ext cx="6154500" cy="158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5800"/>
            </a:lvl1pPr>
            <a:lvl2pPr algn="ctr">
              <a:spcBef>
                <a:spcPts val="0"/>
              </a:spcBef>
              <a:buSzPct val="100000"/>
              <a:defRPr sz="5800"/>
            </a:lvl2pPr>
            <a:lvl3pPr algn="ctr">
              <a:spcBef>
                <a:spcPts val="0"/>
              </a:spcBef>
              <a:buSzPct val="100000"/>
              <a:defRPr sz="5800"/>
            </a:lvl3pPr>
            <a:lvl4pPr algn="ctr">
              <a:spcBef>
                <a:spcPts val="0"/>
              </a:spcBef>
              <a:buSzPct val="100000"/>
              <a:defRPr sz="5800"/>
            </a:lvl4pPr>
            <a:lvl5pPr algn="ctr">
              <a:spcBef>
                <a:spcPts val="0"/>
              </a:spcBef>
              <a:buSzPct val="100000"/>
              <a:defRPr sz="5800"/>
            </a:lvl5pPr>
            <a:lvl6pPr algn="ctr">
              <a:spcBef>
                <a:spcPts val="0"/>
              </a:spcBef>
              <a:buSzPct val="100000"/>
              <a:defRPr sz="5800"/>
            </a:lvl6pPr>
            <a:lvl7pPr algn="ctr">
              <a:spcBef>
                <a:spcPts val="0"/>
              </a:spcBef>
              <a:buSzPct val="100000"/>
              <a:defRPr sz="5800"/>
            </a:lvl7pPr>
            <a:lvl8pPr algn="ctr">
              <a:spcBef>
                <a:spcPts val="0"/>
              </a:spcBef>
              <a:buSzPct val="100000"/>
              <a:defRPr sz="5800"/>
            </a:lvl8pPr>
            <a:lvl9pPr algn="ctr">
              <a:spcBef>
                <a:spcPts val="0"/>
              </a:spcBef>
              <a:buSzPct val="100000"/>
              <a:defRPr sz="5800"/>
            </a:lvl9pPr>
          </a:lstStyle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581050" y="58572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12FAC-694D-43B1-B8DA-471BDC4A82A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4E48C5-D238-462A-8726-11EE7700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4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- Gold">
    <p:bg>
      <p:bgPr>
        <a:solidFill>
          <a:srgbClr val="ED9E46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6093599" cy="109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581050" y="40740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Teal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 i="1"/>
            </a:lvl1pPr>
            <a:lvl2pPr algn="ctr" rtl="0">
              <a:spcBef>
                <a:spcPts val="0"/>
              </a:spcBef>
              <a:defRPr i="1"/>
            </a:lvl2pPr>
            <a:lvl3pPr algn="ctr" rtl="0">
              <a:spcBef>
                <a:spcPts val="0"/>
              </a:spcBef>
              <a:defRPr i="1"/>
            </a:lvl3pPr>
            <a:lvl4pPr algn="ctr" rtl="0">
              <a:spcBef>
                <a:spcPts val="0"/>
              </a:spcBef>
              <a:defRPr i="1"/>
            </a:lvl4pPr>
            <a:lvl5pPr algn="ctr" rtl="0">
              <a:spcBef>
                <a:spcPts val="0"/>
              </a:spcBef>
              <a:defRPr i="1"/>
            </a:lvl5pPr>
            <a:lvl6pPr algn="ctr" rtl="0">
              <a:spcBef>
                <a:spcPts val="0"/>
              </a:spcBef>
              <a:defRPr i="1"/>
            </a:lvl6pPr>
            <a:lvl7pPr algn="ctr" rtl="0">
              <a:spcBef>
                <a:spcPts val="0"/>
              </a:spcBef>
              <a:defRPr i="1"/>
            </a:lvl7pPr>
            <a:lvl8pPr algn="ctr" rtl="0">
              <a:spcBef>
                <a:spcPts val="0"/>
              </a:spcBef>
              <a:defRPr i="1"/>
            </a:lvl8pPr>
            <a:lvl9pPr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</a:p>
        </p:txBody>
      </p:sp>
      <p:sp>
        <p:nvSpPr>
          <p:cNvPr id="21" name="Shape 21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Gold">
    <p:bg>
      <p:bgPr>
        <a:solidFill>
          <a:srgbClr val="ED9E46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 i="1"/>
            </a:lvl1pPr>
            <a:lvl2pPr algn="ctr" rtl="0">
              <a:spcBef>
                <a:spcPts val="0"/>
              </a:spcBef>
              <a:defRPr i="1"/>
            </a:lvl2pPr>
            <a:lvl3pPr algn="ctr" rtl="0">
              <a:spcBef>
                <a:spcPts val="0"/>
              </a:spcBef>
              <a:defRPr i="1"/>
            </a:lvl3pPr>
            <a:lvl4pPr algn="ctr" rtl="0">
              <a:spcBef>
                <a:spcPts val="0"/>
              </a:spcBef>
              <a:defRPr i="1"/>
            </a:lvl4pPr>
            <a:lvl5pPr algn="ctr" rtl="0">
              <a:spcBef>
                <a:spcPts val="0"/>
              </a:spcBef>
              <a:defRPr i="1"/>
            </a:lvl5pPr>
            <a:lvl6pPr algn="ctr" rtl="0">
              <a:spcBef>
                <a:spcPts val="0"/>
              </a:spcBef>
              <a:defRPr i="1"/>
            </a:lvl6pPr>
            <a:lvl7pPr algn="ctr" rtl="0">
              <a:spcBef>
                <a:spcPts val="0"/>
              </a:spcBef>
              <a:defRPr i="1"/>
            </a:lvl7pPr>
            <a:lvl8pPr algn="ctr" rtl="0">
              <a:spcBef>
                <a:spcPts val="0"/>
              </a:spcBef>
              <a:defRPr i="1"/>
            </a:lvl8pPr>
            <a:lvl9pPr algn="ctr" rtl="0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5" name="Shape 25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2469612"/>
            <a:ext cx="3561000" cy="4098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>
              <a:lnSpc>
                <a:spcPct val="115000"/>
              </a:lnSpc>
              <a:spcBef>
                <a:spcPts val="0"/>
              </a:spcBef>
              <a:defRPr/>
            </a:lvl4pPr>
            <a:lvl5pPr>
              <a:lnSpc>
                <a:spcPct val="115000"/>
              </a:lnSpc>
              <a:spcBef>
                <a:spcPts val="0"/>
              </a:spcBef>
              <a:defRPr/>
            </a:lvl5pPr>
            <a:lvl6pPr>
              <a:lnSpc>
                <a:spcPct val="115000"/>
              </a:lnSpc>
              <a:spcBef>
                <a:spcPts val="0"/>
              </a:spcBef>
              <a:defRPr/>
            </a:lvl6pPr>
            <a:lvl7pPr>
              <a:lnSpc>
                <a:spcPct val="115000"/>
              </a:lnSpc>
              <a:spcBef>
                <a:spcPts val="0"/>
              </a:spcBef>
              <a:defRPr/>
            </a:lvl7pPr>
            <a:lvl8pPr>
              <a:lnSpc>
                <a:spcPct val="115000"/>
              </a:lnSpc>
              <a:spcBef>
                <a:spcPts val="0"/>
              </a:spcBef>
              <a:defRPr/>
            </a:lvl8pPr>
            <a:lvl9pPr>
              <a:lnSpc>
                <a:spcPct val="11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5131069" y="2469500"/>
            <a:ext cx="3600000" cy="4098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>
              <a:lnSpc>
                <a:spcPct val="115000"/>
              </a:lnSpc>
              <a:spcBef>
                <a:spcPts val="0"/>
              </a:spcBef>
              <a:defRPr/>
            </a:lvl4pPr>
            <a:lvl5pPr>
              <a:lnSpc>
                <a:spcPct val="115000"/>
              </a:lnSpc>
              <a:spcBef>
                <a:spcPts val="0"/>
              </a:spcBef>
              <a:defRPr/>
            </a:lvl5pPr>
            <a:lvl6pPr>
              <a:lnSpc>
                <a:spcPct val="115000"/>
              </a:lnSpc>
              <a:spcBef>
                <a:spcPts val="0"/>
              </a:spcBef>
              <a:defRPr/>
            </a:lvl6pPr>
            <a:lvl7pPr>
              <a:lnSpc>
                <a:spcPct val="115000"/>
              </a:lnSpc>
              <a:spcBef>
                <a:spcPts val="0"/>
              </a:spcBef>
              <a:defRPr/>
            </a:lvl7pPr>
            <a:lvl8pPr>
              <a:lnSpc>
                <a:spcPct val="115000"/>
              </a:lnSpc>
              <a:spcBef>
                <a:spcPts val="0"/>
              </a:spcBef>
              <a:defRPr/>
            </a:lvl8pPr>
            <a:lvl9pPr>
              <a:lnSpc>
                <a:spcPct val="11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 - Gold">
    <p:bg>
      <p:bgPr>
        <a:solidFill>
          <a:srgbClr val="ED9E46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499" cy="37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0" name="Shape 70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Gold">
    <p:bg>
      <p:bgPr>
        <a:solidFill>
          <a:srgbClr val="ED9E4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712FAC-694D-43B1-B8DA-471BDC4A82A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4E48C5-D238-462A-8726-11EE7700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9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AFDC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FFFFFF"/>
              </a:buClr>
              <a:buSzPct val="100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63" r:id="rId7"/>
    <p:sldLayoutId id="2147483664" r:id="rId8"/>
    <p:sldLayoutId id="2147483666" r:id="rId9"/>
    <p:sldLayoutId id="2147483667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9.xml"/><Relationship Id="rId5" Type="http://schemas.openxmlformats.org/officeDocument/2006/relationships/slide" Target="slide2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1981200" y="670200"/>
            <a:ext cx="6047100" cy="171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Hello!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4294967295"/>
          </p:nvPr>
        </p:nvSpPr>
        <p:spPr>
          <a:xfrm>
            <a:off x="2026375" y="2186550"/>
            <a:ext cx="60018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C800"/>
                </a:solidFill>
                <a:latin typeface="Montserrat"/>
                <a:ea typeface="Montserrat"/>
                <a:cs typeface="Montserrat"/>
                <a:sym typeface="Montserrat"/>
              </a:rPr>
              <a:t>Team Kiboko</a:t>
            </a:r>
            <a:endParaRPr lang="en" sz="3600" b="1" dirty="0">
              <a:solidFill>
                <a:srgbClr val="FFC8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2026500" y="3417525"/>
            <a:ext cx="6001800" cy="315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>athu</a:t>
            </a: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daniel</a:t>
            </a:r>
            <a:br>
              <a:rPr lang="en" sz="2800" dirty="0"/>
            </a:br>
            <a:r>
              <a:rPr lang="en" sz="2800" dirty="0"/>
              <a:t>eli</a:t>
            </a:r>
            <a:br>
              <a:rPr lang="en" sz="2800" dirty="0"/>
            </a:br>
            <a:r>
              <a:rPr lang="en" sz="2800" dirty="0"/>
              <a:t>erica</a:t>
            </a:r>
            <a:br>
              <a:rPr lang="en" sz="2800" dirty="0"/>
            </a:br>
            <a:r>
              <a:rPr lang="en" sz="2800" dirty="0"/>
              <a:t>kelvin</a:t>
            </a:r>
            <a:br>
              <a:rPr lang="en" sz="2800" dirty="0"/>
            </a:br>
            <a:r>
              <a:rPr lang="en" sz="2800" dirty="0"/>
              <a:t>sarah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2068641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677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1095866" y="2673187"/>
            <a:ext cx="40370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INGIZA MATUMIZI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078352" y="1773093"/>
            <a:ext cx="1822909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THIBITISHA</a:t>
            </a:r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1095866" y="3462840"/>
            <a:ext cx="403702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KIASI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7078351" y="4018244"/>
            <a:ext cx="1822909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NYINGINE</a:t>
            </a: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7078352" y="2936751"/>
            <a:ext cx="1822909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SITISHA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541" y="313988"/>
            <a:ext cx="1484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MATUMIZI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3086" y="2642409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3085" y="3431454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1095866" y="2522359"/>
            <a:ext cx="40370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AINA YA AKIBA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078352" y="1773093"/>
            <a:ext cx="1822909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THIBITISHA</a:t>
            </a:r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1095866" y="3312012"/>
            <a:ext cx="403702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KIASI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7078351" y="4018244"/>
            <a:ext cx="1822909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NYINGINE</a:t>
            </a: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7078352" y="2936751"/>
            <a:ext cx="1822909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SITISHA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435" y="313988"/>
            <a:ext cx="1484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AKIBA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3086" y="2491581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3085" y="3280626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1095866" y="2522359"/>
            <a:ext cx="40370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INGIZA JINA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078352" y="1773093"/>
            <a:ext cx="1822909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THIBITISHA</a:t>
            </a:r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1095866" y="3312012"/>
            <a:ext cx="403702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KIASI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7078351" y="4018244"/>
            <a:ext cx="1822909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NYINGINE</a:t>
            </a: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7078352" y="2936751"/>
            <a:ext cx="1822909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SITISHA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435" y="313988"/>
            <a:ext cx="1484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MASLAHI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3086" y="2491581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3085" y="3280626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1095866" y="1853055"/>
            <a:ext cx="40370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JINA LA MKOPAJI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078352" y="1773093"/>
            <a:ext cx="1822909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THIBITISHA</a:t>
            </a:r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1095866" y="3207194"/>
            <a:ext cx="4037029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KIWANGO CHA MALIPO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7078351" y="4018244"/>
            <a:ext cx="1822909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NYINGINE</a:t>
            </a: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7078352" y="2936751"/>
            <a:ext cx="1822909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SITISHA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435" y="313988"/>
            <a:ext cx="1484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MKOPO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3086" y="1822277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3085" y="3422030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1111182" y="3987728"/>
            <a:ext cx="4037029" cy="1046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100" b="1" dirty="0" smtClean="0">
                <a:solidFill>
                  <a:prstClr val="black"/>
                </a:solidFill>
              </a:rPr>
              <a:t>TAREHE YA KUMALIZIA MKOPO</a:t>
            </a:r>
            <a:endParaRPr lang="en-US" sz="31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402" y="4187175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hlinkClick r:id="" action="ppaction://hlinkshowjump?jump=nextslide"/>
          </p:cNvPr>
          <p:cNvSpPr txBox="1"/>
          <p:nvPr/>
        </p:nvSpPr>
        <p:spPr>
          <a:xfrm>
            <a:off x="1111182" y="2426340"/>
            <a:ext cx="4037029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DENI ANALODAIWA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8402" y="2641176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2552307" y="313989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BIDHAA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hlinkClick r:id="" action="ppaction://hlinkshowjump?jump=nextslide"/>
          </p:cNvPr>
          <p:cNvSpPr txBox="1"/>
          <p:nvPr/>
        </p:nvSpPr>
        <p:spPr>
          <a:xfrm>
            <a:off x="2552307" y="5208979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MALENGO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2552307" y="4235207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WANAONIDAI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2552307" y="3261435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MAUZO</a:t>
            </a:r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2552307" y="1235623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FEDHA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2552307" y="2287663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WADAIWA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7078352" y="2936751"/>
            <a:ext cx="1822909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SITISHA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174" y="313988"/>
            <a:ext cx="180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RIPOTI</a:t>
            </a:r>
            <a:endParaRPr lang="en-US" dirty="0"/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2567624" y="6040110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AKIBA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552307" y="1973106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RIPOTI YA SIKU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552307" y="2894740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RIPOTI YA WIKI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2552307" y="3669781"/>
            <a:ext cx="3831996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RIPOTI YA MWEZI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7078352" y="2936751"/>
            <a:ext cx="1822909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SITISHA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174" y="313988"/>
            <a:ext cx="180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RIPOTI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52204"/>
              </p:ext>
            </p:extLst>
          </p:nvPr>
        </p:nvGraphicFramePr>
        <p:xfrm>
          <a:off x="473698" y="672532"/>
          <a:ext cx="657519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99"/>
                <a:gridCol w="1643799"/>
                <a:gridCol w="1643799"/>
                <a:gridCol w="164379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VITU VILIVYOUZWA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KIASI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IDADI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JUMLA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VIATU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8,000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16,000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TAA YA</a:t>
                      </a:r>
                      <a:r>
                        <a:rPr lang="en-US" baseline="0" dirty="0" smtClean="0"/>
                        <a:t> PIKIPIKI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12,000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12,000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SUFURIA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6,000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BALBU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SINIA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JUMLA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37,500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120773" y="3045286"/>
            <a:ext cx="1822909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SITISHA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257" y="160256"/>
            <a:ext cx="4765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RIPOTI YA TAREHE 11/4/2015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78380"/>
              </p:ext>
            </p:extLst>
          </p:nvPr>
        </p:nvGraphicFramePr>
        <p:xfrm>
          <a:off x="473698" y="672532"/>
          <a:ext cx="657519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99"/>
                <a:gridCol w="1643799"/>
                <a:gridCol w="1643799"/>
                <a:gridCol w="164379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VITU VILIVYOUZWA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KIASI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IDADI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JUMLA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VIATU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8,000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16,000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TAA YA</a:t>
                      </a:r>
                      <a:r>
                        <a:rPr lang="en-US" baseline="0" dirty="0" smtClean="0"/>
                        <a:t> PIKIPIKI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12,000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12,000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SUFURIA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6,000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BALBU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SINIA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JUMLA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37,500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120773" y="3045286"/>
            <a:ext cx="1822909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SITISHA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698" y="131975"/>
            <a:ext cx="406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RIPOTI YA WIKI YA 01/12/2015 MPAKA 17/12/2015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82284"/>
              </p:ext>
            </p:extLst>
          </p:nvPr>
        </p:nvGraphicFramePr>
        <p:xfrm>
          <a:off x="473698" y="672532"/>
          <a:ext cx="657519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99"/>
                <a:gridCol w="1643799"/>
                <a:gridCol w="1643799"/>
                <a:gridCol w="164379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VITU VILIVYOUZWA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KIASI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IDADI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JUMLA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VIATU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8,000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16,000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TAA YA</a:t>
                      </a:r>
                      <a:r>
                        <a:rPr lang="en-US" baseline="0" dirty="0" smtClean="0"/>
                        <a:t> PIKIPIKI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12,000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12,000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SUFURIA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6,000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BALBU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SINIA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2,000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2,000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JUMLA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37,500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120773" y="3045286"/>
            <a:ext cx="1822909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SITISHA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698" y="75414"/>
            <a:ext cx="3443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RIPOTI YA MWEZI DISEMBA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AFDC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10227"/>
              </p:ext>
            </p:extLst>
          </p:nvPr>
        </p:nvGraphicFramePr>
        <p:xfrm>
          <a:off x="381000" y="228600"/>
          <a:ext cx="7620000" cy="4267200"/>
        </p:xfrm>
        <a:graphic>
          <a:graphicData uri="http://schemas.openxmlformats.org/drawingml/2006/table">
            <a:tbl>
              <a:tblPr firstRow="1" bandRow="1">
                <a:tableStyleId>{EA83A620-92FE-423E-9A1A-98532C069BFE}</a:tableStyleId>
              </a:tblPr>
              <a:tblGrid>
                <a:gridCol w="1676400"/>
                <a:gridCol w="1524000"/>
                <a:gridCol w="1371600"/>
                <a:gridCol w="1524000"/>
                <a:gridCol w="1524000"/>
              </a:tblGrid>
              <a:tr h="15113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rgbClr val="002060"/>
                          </a:solidFill>
                        </a:rPr>
                        <a:t>Customer Segment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Small</a:t>
                      </a: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 Retail Business (</a:t>
                      </a:r>
                      <a:r>
                        <a:rPr lang="en-US" u="none" baseline="0" dirty="0" err="1" smtClean="0">
                          <a:solidFill>
                            <a:srgbClr val="002060"/>
                          </a:solidFill>
                        </a:rPr>
                        <a:t>Duka</a:t>
                      </a: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 –</a:t>
                      </a:r>
                      <a:r>
                        <a:rPr lang="en-US" u="none" baseline="0" dirty="0" err="1" smtClean="0">
                          <a:solidFill>
                            <a:srgbClr val="002060"/>
                          </a:solidFill>
                        </a:rPr>
                        <a:t>Duka</a:t>
                      </a: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u="none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rgbClr val="002060"/>
                          </a:solidFill>
                        </a:rPr>
                        <a:t>Key</a:t>
                      </a:r>
                      <a:r>
                        <a:rPr lang="en-US" u="sng" baseline="0" dirty="0" smtClean="0">
                          <a:solidFill>
                            <a:srgbClr val="002060"/>
                          </a:solidFill>
                        </a:rPr>
                        <a:t> Activities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Design App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Develop App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Marketing/Sales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Data Storage location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Acquire Funding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IP</a:t>
                      </a:r>
                      <a:endParaRPr lang="en-US" u="none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rgbClr val="002060"/>
                          </a:solidFill>
                        </a:rPr>
                        <a:t>Value Proposition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Low cost and easily available tool to help achieve savings</a:t>
                      </a: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 goals</a:t>
                      </a:r>
                      <a:endParaRPr lang="en-US" u="none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rgbClr val="002060"/>
                          </a:solidFill>
                        </a:rPr>
                        <a:t>Relationships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Dedicated Sales/Training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FAQ’s link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Community (Savings groups)</a:t>
                      </a:r>
                      <a:endParaRPr lang="en-US" u="none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rgbClr val="002060"/>
                          </a:solidFill>
                        </a:rPr>
                        <a:t>Channels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err="1" smtClean="0">
                          <a:solidFill>
                            <a:srgbClr val="002060"/>
                          </a:solidFill>
                        </a:rPr>
                        <a:t>Samrtphones</a:t>
                      </a:r>
                      <a:endParaRPr lang="en-US" u="none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---need</a:t>
                      </a: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 internet connection to download initially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Door to door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Word of mouth (MNO Agents)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Savings Groups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Bank Agents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u="none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4216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rgbClr val="002060"/>
                          </a:solidFill>
                        </a:rPr>
                        <a:t>Key Partners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Developers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Funding</a:t>
                      </a: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 Partners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Distributors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Google/Apple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SG Stakeholders</a:t>
                      </a:r>
                      <a:endParaRPr lang="en-US" u="none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rgbClr val="002060"/>
                          </a:solidFill>
                        </a:rPr>
                        <a:t>Key Resources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sng" dirty="0" err="1" smtClean="0">
                          <a:solidFill>
                            <a:srgbClr val="002060"/>
                          </a:solidFill>
                        </a:rPr>
                        <a:t>Develporers</a:t>
                      </a:r>
                      <a:r>
                        <a:rPr lang="en-US" u="sng" baseline="0" dirty="0" smtClean="0">
                          <a:solidFill>
                            <a:srgbClr val="002060"/>
                          </a:solidFill>
                        </a:rPr>
                        <a:t> (HR)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sng" baseline="0" dirty="0" smtClean="0">
                          <a:solidFill>
                            <a:srgbClr val="002060"/>
                          </a:solidFill>
                        </a:rPr>
                        <a:t>Fin. Resources</a:t>
                      </a:r>
                      <a:endParaRPr lang="en-US" u="sng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44224"/>
              </p:ext>
            </p:extLst>
          </p:nvPr>
        </p:nvGraphicFramePr>
        <p:xfrm>
          <a:off x="1524000" y="5105400"/>
          <a:ext cx="6096000" cy="1158240"/>
        </p:xfrm>
        <a:graphic>
          <a:graphicData uri="http://schemas.openxmlformats.org/drawingml/2006/table">
            <a:tbl>
              <a:tblPr firstRow="1" bandRow="1">
                <a:tableStyleId>{EA83A620-92FE-423E-9A1A-98532C069BFE}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rgbClr val="002060"/>
                          </a:solidFill>
                        </a:rPr>
                        <a:t>Cost Structures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Data storage costs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Development costs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Sales/marketing costs</a:t>
                      </a:r>
                      <a:endParaRPr lang="en-US" u="none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rgbClr val="002060"/>
                          </a:solidFill>
                        </a:rPr>
                        <a:t>Value Proposition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Low-cost easily available budgeting tool to help achieve savings goals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endParaRPr lang="en-US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1" name="Table 7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039154"/>
              </p:ext>
            </p:extLst>
          </p:nvPr>
        </p:nvGraphicFramePr>
        <p:xfrm>
          <a:off x="5410200" y="4038600"/>
          <a:ext cx="3276600" cy="944880"/>
        </p:xfrm>
        <a:graphic>
          <a:graphicData uri="http://schemas.openxmlformats.org/drawingml/2006/table">
            <a:tbl>
              <a:tblPr firstRow="1" bandRow="1">
                <a:tableStyleId>{EA83A620-92FE-423E-9A1A-98532C069BFE}</a:tableStyleId>
              </a:tblPr>
              <a:tblGrid>
                <a:gridCol w="3048000"/>
                <a:gridCol w="22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rgbClr val="002060"/>
                          </a:solidFill>
                        </a:rPr>
                        <a:t>Revenue</a:t>
                      </a:r>
                      <a:r>
                        <a:rPr lang="en-US" u="sng" baseline="0" dirty="0" smtClean="0">
                          <a:solidFill>
                            <a:srgbClr val="002060"/>
                          </a:solidFill>
                        </a:rPr>
                        <a:t> Stream</a:t>
                      </a:r>
                      <a:endParaRPr lang="en-US" u="sng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Monthly fees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Advertising/external</a:t>
                      </a: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 marketing</a:t>
                      </a:r>
                      <a:endParaRPr lang="en-US" u="none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u="none" dirty="0" smtClean="0">
                          <a:solidFill>
                            <a:srgbClr val="002060"/>
                          </a:solidFill>
                        </a:rPr>
                        <a:t>Per</a:t>
                      </a:r>
                      <a:r>
                        <a:rPr lang="en-US" u="none" baseline="0" dirty="0" smtClean="0">
                          <a:solidFill>
                            <a:srgbClr val="002060"/>
                          </a:solidFill>
                        </a:rPr>
                        <a:t> download</a:t>
                      </a:r>
                      <a:endParaRPr lang="en-US" u="none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u="sn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92530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443450" y="3874950"/>
            <a:ext cx="6154500" cy="158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Biashara App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ctrTitle" idx="4294967295"/>
          </p:nvPr>
        </p:nvSpPr>
        <p:spPr>
          <a:xfrm>
            <a:off x="457200" y="8157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THANKS!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ubTitle" idx="4294967295"/>
          </p:nvPr>
        </p:nvSpPr>
        <p:spPr>
          <a:xfrm>
            <a:off x="457200" y="2186550"/>
            <a:ext cx="65937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1D98C7"/>
                </a:solidFill>
                <a:latin typeface="Montserrat"/>
                <a:ea typeface="Montserrat"/>
                <a:cs typeface="Montserrat"/>
                <a:sym typeface="Montserrat"/>
              </a:rPr>
              <a:t>Any questions?</a:t>
            </a:r>
          </a:p>
        </p:txBody>
      </p:sp>
      <p:sp>
        <p:nvSpPr>
          <p:cNvPr id="304" name="Shape 304"/>
          <p:cNvSpPr/>
          <p:nvPr/>
        </p:nvSpPr>
        <p:spPr>
          <a:xfrm>
            <a:off x="581050" y="336337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Panga Biashara, Pata Zaidi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subTitle" idx="4294967295"/>
          </p:nvPr>
        </p:nvSpPr>
        <p:spPr>
          <a:xfrm>
            <a:off x="481675" y="4787650"/>
            <a:ext cx="8158199" cy="10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R</a:t>
            </a:r>
            <a:r>
              <a:rPr lang="en" dirty="0" smtClean="0"/>
              <a:t>ahisi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G</a:t>
            </a:r>
            <a:r>
              <a:rPr lang="en" dirty="0" smtClean="0"/>
              <a:t>harama nafuu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M</a:t>
            </a:r>
            <a:r>
              <a:rPr lang="en" dirty="0" smtClean="0"/>
              <a:t>ahali popote</a:t>
            </a:r>
            <a:endParaRPr lang="en" dirty="0" smtClean="0"/>
          </a:p>
          <a:p>
            <a:pPr lvl="0" algn="ctr" rtl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9207"/>
            <a:ext cx="2443163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9206"/>
            <a:ext cx="3257550" cy="4343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EASY TO USE: On any mobile smartphone</a:t>
            </a: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92382"/>
            <a:ext cx="3790950" cy="5054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2552307" y="313989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BIDHAA</a:t>
            </a:r>
            <a:endParaRPr lang="en-US" sz="3600" b="1" dirty="0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552307" y="4586808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MASLAHI</a:t>
            </a:r>
            <a:endParaRPr lang="en-US" sz="3600" b="1" dirty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552307" y="3763865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AKIBA</a:t>
            </a:r>
            <a:endParaRPr lang="en-US" sz="3600" b="1" dirty="0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2552307" y="2874936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MATUMIZI</a:t>
            </a:r>
            <a:endParaRPr lang="en-US" sz="3600" b="1" dirty="0"/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2552307" y="1160206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MAUZO</a:t>
            </a:r>
            <a:endParaRPr lang="en-US" sz="3600" b="1" dirty="0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2552307" y="2023713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MALENGO</a:t>
            </a:r>
            <a:endParaRPr lang="en-US" sz="3600" b="1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2532272" y="6181510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RIPOTI</a:t>
            </a:r>
            <a:endParaRPr lang="en-US" sz="3600" b="1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2540524" y="5400654"/>
            <a:ext cx="38319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MKOPO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540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1095866" y="615648"/>
            <a:ext cx="403702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INGIZA BIDHAA</a:t>
            </a:r>
            <a:endParaRPr lang="en-US" sz="3600" b="1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078352" y="1773093"/>
            <a:ext cx="1822909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THIBITISHA</a:t>
            </a:r>
            <a:endParaRPr lang="en-US" sz="3600" b="1" dirty="0"/>
          </a:p>
        </p:txBody>
      </p:sp>
      <p:sp>
        <p:nvSpPr>
          <p:cNvPr id="9" name="TextBox 8">
            <a:hlinkClick r:id="" action="ppaction://hlinkshowjump?jump=nextslide"/>
          </p:cNvPr>
          <p:cNvSpPr txBox="1"/>
          <p:nvPr/>
        </p:nvSpPr>
        <p:spPr>
          <a:xfrm>
            <a:off x="1095866" y="3568901"/>
            <a:ext cx="237555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ULILIPA KWA</a:t>
            </a:r>
            <a:endParaRPr lang="en-US" sz="3600" b="1" dirty="0"/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1095866" y="1543089"/>
            <a:ext cx="403702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BEI YA KUNUNULIA</a:t>
            </a:r>
            <a:endParaRPr lang="en-US" sz="3600" b="1" dirty="0"/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1095866" y="2872128"/>
            <a:ext cx="403702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IDADI</a:t>
            </a:r>
            <a:endParaRPr lang="en-US" sz="3600" b="1" dirty="0"/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7078351" y="4018244"/>
            <a:ext cx="1822909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NYINGINE</a:t>
            </a:r>
            <a:endParaRPr lang="en-US" sz="3600" b="1" dirty="0"/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7078352" y="2936751"/>
            <a:ext cx="1822909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SITISHA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6435" y="313988"/>
            <a:ext cx="1484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BIDHAA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3086" y="615648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3085" y="3915039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53085" y="1819481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3085" y="2870914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hlinkClick r:id="" action="ppaction://hlinkshowjump?jump=nextslide"/>
          </p:cNvPr>
          <p:cNvSpPr txBox="1"/>
          <p:nvPr/>
        </p:nvSpPr>
        <p:spPr>
          <a:xfrm>
            <a:off x="3598682" y="3875749"/>
            <a:ext cx="150004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CASH</a:t>
            </a:r>
            <a:endParaRPr lang="en-US" sz="3600" b="1" dirty="0"/>
          </a:p>
        </p:txBody>
      </p:sp>
      <p:sp>
        <p:nvSpPr>
          <p:cNvPr id="19" name="TextBox 18">
            <a:hlinkClick r:id="" action="ppaction://hlinkshowjump?jump=nextslide"/>
          </p:cNvPr>
          <p:cNvSpPr txBox="1"/>
          <p:nvPr/>
        </p:nvSpPr>
        <p:spPr>
          <a:xfrm>
            <a:off x="3613999" y="4354467"/>
            <a:ext cx="150004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MKOPO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53084" y="4643306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1095866" y="259926"/>
            <a:ext cx="40370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CHAGUA BIDHAA</a:t>
            </a:r>
            <a:endParaRPr lang="en-US" sz="3200" b="1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078352" y="1773093"/>
            <a:ext cx="1822909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THIBITISHA</a:t>
            </a:r>
            <a:endParaRPr lang="en-US" sz="3600" b="1" dirty="0"/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1095866" y="3934917"/>
            <a:ext cx="403702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MKOPO UNALIPWA LINI</a:t>
            </a:r>
            <a:endParaRPr lang="en-US" sz="3200" b="1" dirty="0"/>
          </a:p>
        </p:txBody>
      </p:sp>
      <p:sp>
        <p:nvSpPr>
          <p:cNvPr id="9" name="TextBox 8">
            <a:hlinkClick r:id="" action="ppaction://hlinkshowjump?jump=nextslide"/>
          </p:cNvPr>
          <p:cNvSpPr txBox="1"/>
          <p:nvPr/>
        </p:nvSpPr>
        <p:spPr>
          <a:xfrm>
            <a:off x="1095866" y="2604057"/>
            <a:ext cx="237555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MALIPO</a:t>
            </a:r>
            <a:endParaRPr lang="en-US" sz="3200" b="1" dirty="0"/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1095866" y="1049579"/>
            <a:ext cx="403702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UMEUZA NGAPI</a:t>
            </a:r>
            <a:endParaRPr lang="en-US" sz="3200" b="1" dirty="0"/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1095866" y="1610299"/>
            <a:ext cx="403702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BEI GANI (KILA MOJA)</a:t>
            </a:r>
            <a:endParaRPr lang="en-US" sz="3200" b="1" dirty="0"/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7078351" y="4018244"/>
            <a:ext cx="1822909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NYINGINE</a:t>
            </a:r>
            <a:endParaRPr lang="en-US" sz="3600" b="1" dirty="0"/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7078352" y="2936751"/>
            <a:ext cx="1822909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SITISHA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6435" y="313988"/>
            <a:ext cx="1484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MAUZO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3086" y="229148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3085" y="4137067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3085" y="2642418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53085" y="1018194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3085" y="1824528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hlinkClick r:id="" action="ppaction://hlinkshowjump?jump=nextslide"/>
          </p:cNvPr>
          <p:cNvSpPr txBox="1"/>
          <p:nvPr/>
        </p:nvSpPr>
        <p:spPr>
          <a:xfrm>
            <a:off x="3598682" y="2633906"/>
            <a:ext cx="15000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CASH</a:t>
            </a:r>
            <a:endParaRPr lang="en-US" sz="3200" b="1" dirty="0"/>
          </a:p>
        </p:txBody>
      </p:sp>
      <p:sp>
        <p:nvSpPr>
          <p:cNvPr id="19" name="TextBox 18">
            <a:hlinkClick r:id="" action="ppaction://hlinkshowjump?jump=nextslide"/>
          </p:cNvPr>
          <p:cNvSpPr txBox="1"/>
          <p:nvPr/>
        </p:nvSpPr>
        <p:spPr>
          <a:xfrm>
            <a:off x="3613999" y="3143402"/>
            <a:ext cx="1500041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MKOPO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53084" y="3370685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hlinkClick r:id="" action="ppaction://hlinkshowjump?jump=nextslide"/>
          </p:cNvPr>
          <p:cNvSpPr txBox="1"/>
          <p:nvPr/>
        </p:nvSpPr>
        <p:spPr>
          <a:xfrm>
            <a:off x="1105291" y="4957278"/>
            <a:ext cx="40370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JINA LA MKOPAJI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62509" y="4913207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hlinkClick r:id="" action="ppaction://hlinkshowjump?jump=nextslide"/>
          </p:cNvPr>
          <p:cNvSpPr txBox="1"/>
          <p:nvPr/>
        </p:nvSpPr>
        <p:spPr>
          <a:xfrm>
            <a:off x="1107650" y="5477769"/>
            <a:ext cx="403702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NAMBA YA SIMU YA MKOPAJI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64869" y="5679919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1095866" y="1900191"/>
            <a:ext cx="40370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INGIZA LENGO</a:t>
            </a:r>
            <a:endParaRPr lang="en-US" sz="3200" b="1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078352" y="1773093"/>
            <a:ext cx="1822909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THIBITISHA</a:t>
            </a:r>
            <a:endParaRPr lang="en-US" sz="3600" b="1" dirty="0"/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1095866" y="2689844"/>
            <a:ext cx="403702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KIASI</a:t>
            </a:r>
            <a:endParaRPr lang="en-US" sz="3200" b="1" dirty="0"/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1095866" y="3496785"/>
            <a:ext cx="40370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/>
              <a:t>MUDA</a:t>
            </a:r>
            <a:endParaRPr lang="en-US" sz="3200" b="1" dirty="0"/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7078351" y="4018244"/>
            <a:ext cx="1822909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NYINGINE</a:t>
            </a:r>
            <a:endParaRPr lang="en-US" sz="3600" b="1" dirty="0"/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7078352" y="2936751"/>
            <a:ext cx="1822909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SITISHA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3314" y="229147"/>
            <a:ext cx="1484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MALENGO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3086" y="1869413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53085" y="2658459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3085" y="3464793"/>
            <a:ext cx="164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370</Words>
  <Application>Microsoft Office PowerPoint</Application>
  <PresentationFormat>On-screen Show (4:3)</PresentationFormat>
  <Paragraphs>214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Mercutio template</vt:lpstr>
      <vt:lpstr>Hello!</vt:lpstr>
      <vt:lpstr>Biashara App</vt:lpstr>
      <vt:lpstr>PowerPoint Presentation</vt:lpstr>
      <vt:lpstr>PowerPoint Presentation</vt:lpstr>
      <vt:lpstr>EASY TO USE: On any mobile smartphone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ATHU</dc:creator>
  <cp:lastModifiedBy>ATHU</cp:lastModifiedBy>
  <cp:revision>10</cp:revision>
  <dcterms:modified xsi:type="dcterms:W3CDTF">2015-12-04T08:51:22Z</dcterms:modified>
</cp:coreProperties>
</file>