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6" r:id="rId1"/>
  </p:sldMasterIdLst>
  <p:sldIdLst>
    <p:sldId id="256" r:id="rId2"/>
    <p:sldId id="260" r:id="rId3"/>
    <p:sldId id="257" r:id="rId4"/>
    <p:sldId id="258" r:id="rId5"/>
    <p:sldId id="262" r:id="rId6"/>
    <p:sldId id="261" r:id="rId7"/>
    <p:sldId id="259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7" d="100"/>
          <a:sy n="87" d="100"/>
        </p:scale>
        <p:origin x="1494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6AB30-8183-FE4C-9C26-10DEC63D87BF}" type="datetimeFigureOut">
              <a:rPr lang="en-US" smtClean="0"/>
              <a:t>12/7/2015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4B857-1026-F142-9A64-07488FFA4F1B}" type="slidenum">
              <a:rPr lang="en-GB" smtClean="0"/>
              <a:t>‹#›</a:t>
            </a:fld>
            <a:endParaRPr lang="en-GB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6AB30-8183-FE4C-9C26-10DEC63D87BF}" type="datetimeFigureOut">
              <a:rPr lang="en-US" smtClean="0"/>
              <a:t>12/7/2015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4B857-1026-F142-9A64-07488FFA4F1B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6AB30-8183-FE4C-9C26-10DEC63D87BF}" type="datetimeFigureOut">
              <a:rPr lang="en-US" smtClean="0"/>
              <a:t>12/7/2015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4B857-1026-F142-9A64-07488FFA4F1B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6AB30-8183-FE4C-9C26-10DEC63D87BF}" type="datetimeFigureOut">
              <a:rPr lang="en-US" smtClean="0"/>
              <a:t>12/7/2015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4B857-1026-F142-9A64-07488FFA4F1B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6AB30-8183-FE4C-9C26-10DEC63D87BF}" type="datetimeFigureOut">
              <a:rPr lang="en-US" smtClean="0"/>
              <a:t>12/7/2015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4B857-1026-F142-9A64-07488FFA4F1B}" type="slidenum">
              <a:rPr lang="en-GB" smtClean="0"/>
              <a:t>‹#›</a:t>
            </a:fld>
            <a:endParaRPr lang="en-GB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6AB30-8183-FE4C-9C26-10DEC63D87BF}" type="datetimeFigureOut">
              <a:rPr lang="en-US" smtClean="0"/>
              <a:t>12/7/2015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4B857-1026-F142-9A64-07488FFA4F1B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6AB30-8183-FE4C-9C26-10DEC63D87BF}" type="datetimeFigureOut">
              <a:rPr lang="en-US" smtClean="0"/>
              <a:t>12/7/2015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4B857-1026-F142-9A64-07488FFA4F1B}" type="slidenum">
              <a:rPr lang="en-GB" smtClean="0"/>
              <a:t>‹#›</a:t>
            </a:fld>
            <a:endParaRPr lang="en-GB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6AB30-8183-FE4C-9C26-10DEC63D87BF}" type="datetimeFigureOut">
              <a:rPr lang="en-US" smtClean="0"/>
              <a:t>12/7/2015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4B857-1026-F142-9A64-07488FFA4F1B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6AB30-8183-FE4C-9C26-10DEC63D87BF}" type="datetimeFigureOut">
              <a:rPr lang="en-US" smtClean="0"/>
              <a:t>12/7/2015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4B857-1026-F142-9A64-07488FFA4F1B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6AB30-8183-FE4C-9C26-10DEC63D87BF}" type="datetimeFigureOut">
              <a:rPr lang="en-US" smtClean="0"/>
              <a:t>12/7/2015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4B857-1026-F142-9A64-07488FFA4F1B}" type="slidenum">
              <a:rPr lang="en-GB" smtClean="0"/>
              <a:t>‹#›</a:t>
            </a:fld>
            <a:endParaRPr lang="en-GB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6AB30-8183-FE4C-9C26-10DEC63D87BF}" type="datetimeFigureOut">
              <a:rPr lang="en-US" smtClean="0"/>
              <a:t>12/7/2015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4B857-1026-F142-9A64-07488FFA4F1B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BF16AB30-8183-FE4C-9C26-10DEC63D87BF}" type="datetimeFigureOut">
              <a:rPr lang="en-US" smtClean="0"/>
              <a:t>12/7/2015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8B44B857-1026-F142-9A64-07488FFA4F1B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Daka Bidhaa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err="1" smtClean="0"/>
              <a:t>timiza</a:t>
            </a:r>
            <a:r>
              <a:rPr lang="en-GB" dirty="0" smtClean="0"/>
              <a:t> </a:t>
            </a:r>
            <a:r>
              <a:rPr lang="en-GB" dirty="0" err="1" smtClean="0"/>
              <a:t>ndoto</a:t>
            </a:r>
            <a:r>
              <a:rPr lang="en-GB" dirty="0" smtClean="0"/>
              <a:t> </a:t>
            </a:r>
            <a:r>
              <a:rPr lang="en-GB" dirty="0" err="1" smtClean="0"/>
              <a:t>yako</a:t>
            </a:r>
            <a:r>
              <a:rPr lang="en-GB" dirty="0" smtClean="0"/>
              <a:t> </a:t>
            </a:r>
            <a:r>
              <a:rPr lang="en-GB" dirty="0" err="1" smtClean="0"/>
              <a:t>leo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05377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 w="25400">
            <a:solidFill>
              <a:srgbClr val="FF6600"/>
            </a:solidFill>
          </a:ln>
        </p:spPr>
        <p:txBody>
          <a:bodyPr/>
          <a:lstStyle/>
          <a:p>
            <a:r>
              <a:rPr lang="en-GB" dirty="0" smtClean="0"/>
              <a:t>The Product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GB" sz="3600" dirty="0" smtClean="0">
                <a:solidFill>
                  <a:srgbClr val="7F7F7F"/>
                </a:solidFill>
              </a:rPr>
              <a:t>Catalogue of high value goods (</a:t>
            </a:r>
            <a:r>
              <a:rPr lang="en-GB" sz="3600" i="1" dirty="0" smtClean="0">
                <a:solidFill>
                  <a:srgbClr val="7F7F7F"/>
                </a:solidFill>
              </a:rPr>
              <a:t>over 100,000 </a:t>
            </a:r>
            <a:r>
              <a:rPr lang="en-GB" sz="3600" i="1" dirty="0" err="1" smtClean="0">
                <a:solidFill>
                  <a:srgbClr val="7F7F7F"/>
                </a:solidFill>
              </a:rPr>
              <a:t>tsh</a:t>
            </a:r>
            <a:r>
              <a:rPr lang="en-GB" sz="3600" dirty="0" smtClean="0">
                <a:solidFill>
                  <a:srgbClr val="7F7F7F"/>
                </a:solidFill>
              </a:rPr>
              <a:t>) at fixed prices</a:t>
            </a:r>
          </a:p>
          <a:p>
            <a:endParaRPr lang="en-GB" sz="3600" dirty="0">
              <a:solidFill>
                <a:srgbClr val="7F7F7F"/>
              </a:solidFill>
            </a:endParaRPr>
          </a:p>
          <a:p>
            <a:r>
              <a:rPr lang="en-GB" sz="3600" dirty="0" smtClean="0">
                <a:solidFill>
                  <a:srgbClr val="7F7F7F"/>
                </a:solidFill>
              </a:rPr>
              <a:t>Consumer products and business packages</a:t>
            </a:r>
          </a:p>
          <a:p>
            <a:endParaRPr lang="en-GB" sz="3600" dirty="0" smtClean="0">
              <a:solidFill>
                <a:srgbClr val="7F7F7F"/>
              </a:solidFill>
            </a:endParaRPr>
          </a:p>
          <a:p>
            <a:r>
              <a:rPr lang="en-GB" sz="3600" dirty="0" smtClean="0">
                <a:solidFill>
                  <a:srgbClr val="7F7F7F"/>
                </a:solidFill>
              </a:rPr>
              <a:t>Available for monthly payments (</a:t>
            </a:r>
            <a:r>
              <a:rPr lang="en-GB" sz="3600" i="1" dirty="0" smtClean="0">
                <a:solidFill>
                  <a:srgbClr val="7F7F7F"/>
                </a:solidFill>
              </a:rPr>
              <a:t>savings in disguise</a:t>
            </a:r>
            <a:r>
              <a:rPr lang="en-GB" sz="3600" dirty="0" smtClean="0">
                <a:solidFill>
                  <a:srgbClr val="7F7F7F"/>
                </a:solidFill>
              </a:rPr>
              <a:t>)</a:t>
            </a:r>
          </a:p>
          <a:p>
            <a:endParaRPr lang="en-GB" sz="3600" dirty="0" smtClean="0">
              <a:solidFill>
                <a:srgbClr val="7F7F7F"/>
              </a:solidFill>
            </a:endParaRPr>
          </a:p>
          <a:p>
            <a:r>
              <a:rPr lang="en-GB" sz="3600" dirty="0" smtClean="0">
                <a:solidFill>
                  <a:srgbClr val="7F7F7F"/>
                </a:solidFill>
              </a:rPr>
              <a:t>Universal credit available for 10% of value of goods</a:t>
            </a:r>
          </a:p>
          <a:p>
            <a:endParaRPr lang="en-GB" sz="3600" dirty="0" smtClean="0">
              <a:solidFill>
                <a:srgbClr val="7F7F7F"/>
              </a:solidFill>
            </a:endParaRPr>
          </a:p>
          <a:p>
            <a:r>
              <a:rPr lang="en-GB" sz="3600" dirty="0" smtClean="0">
                <a:solidFill>
                  <a:srgbClr val="7F7F7F"/>
                </a:solidFill>
              </a:rPr>
              <a:t>Extra credit available through credit check</a:t>
            </a:r>
          </a:p>
          <a:p>
            <a:endParaRPr lang="en-GB" sz="3600" dirty="0" smtClean="0">
              <a:solidFill>
                <a:srgbClr val="7F7F7F"/>
              </a:solidFill>
            </a:endParaRPr>
          </a:p>
          <a:p>
            <a:r>
              <a:rPr lang="en-GB" sz="3600" dirty="0" smtClean="0">
                <a:solidFill>
                  <a:srgbClr val="7F7F7F"/>
                </a:solidFill>
              </a:rPr>
              <a:t>Repayments can be made at any partner FSP</a:t>
            </a:r>
          </a:p>
        </p:txBody>
      </p:sp>
    </p:spTree>
    <p:extLst>
      <p:ext uri="{BB962C8B-B14F-4D97-AF65-F5344CB8AC3E}">
        <p14:creationId xmlns:p14="http://schemas.microsoft.com/office/powerpoint/2010/main" val="4149168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 w="25400">
            <a:solidFill>
              <a:srgbClr val="FF6600"/>
            </a:solidFill>
          </a:ln>
        </p:spPr>
        <p:txBody>
          <a:bodyPr/>
          <a:lstStyle/>
          <a:p>
            <a:r>
              <a:rPr lang="en-GB" dirty="0" smtClean="0"/>
              <a:t>Value Proposition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196"/>
            <a:ext cx="8229600" cy="4157636"/>
          </a:xfrm>
        </p:spPr>
        <p:txBody>
          <a:bodyPr>
            <a:normAutofit lnSpcReduction="10000"/>
          </a:bodyPr>
          <a:lstStyle/>
          <a:p>
            <a:r>
              <a:rPr lang="en-GB" sz="3600" dirty="0" smtClean="0">
                <a:solidFill>
                  <a:srgbClr val="7F7F7F"/>
                </a:solidFill>
              </a:rPr>
              <a:t>Allowing middle income population access to high value goods</a:t>
            </a:r>
          </a:p>
          <a:p>
            <a:endParaRPr lang="en-GB" sz="3600" dirty="0">
              <a:solidFill>
                <a:srgbClr val="7F7F7F"/>
              </a:solidFill>
            </a:endParaRPr>
          </a:p>
          <a:p>
            <a:r>
              <a:rPr lang="en-GB" sz="3600" dirty="0" smtClean="0">
                <a:solidFill>
                  <a:srgbClr val="7F7F7F"/>
                </a:solidFill>
              </a:rPr>
              <a:t>Universal access to 10% credit interest free for 6 months</a:t>
            </a:r>
          </a:p>
          <a:p>
            <a:endParaRPr lang="en-GB" sz="3600" dirty="0">
              <a:solidFill>
                <a:srgbClr val="7F7F7F"/>
              </a:solidFill>
            </a:endParaRPr>
          </a:p>
          <a:p>
            <a:r>
              <a:rPr lang="en-GB" sz="3600" dirty="0" smtClean="0">
                <a:solidFill>
                  <a:srgbClr val="7F7F7F"/>
                </a:solidFill>
              </a:rPr>
              <a:t>Access to simplified credit</a:t>
            </a:r>
          </a:p>
          <a:p>
            <a:endParaRPr lang="en-GB" sz="3600" dirty="0"/>
          </a:p>
          <a:p>
            <a:endParaRPr lang="en-GB" sz="3600" dirty="0"/>
          </a:p>
        </p:txBody>
      </p:sp>
    </p:spTree>
    <p:extLst>
      <p:ext uri="{BB962C8B-B14F-4D97-AF65-F5344CB8AC3E}">
        <p14:creationId xmlns:p14="http://schemas.microsoft.com/office/powerpoint/2010/main" val="213307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 w="25400">
            <a:solidFill>
              <a:srgbClr val="FF6600"/>
            </a:solidFill>
          </a:ln>
        </p:spPr>
        <p:txBody>
          <a:bodyPr/>
          <a:lstStyle/>
          <a:p>
            <a:r>
              <a:rPr lang="en-GB" dirty="0" smtClean="0"/>
              <a:t>Customer Segments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08552"/>
            <a:ext cx="8229600" cy="4668448"/>
          </a:xfrm>
        </p:spPr>
        <p:txBody>
          <a:bodyPr>
            <a:normAutofit/>
          </a:bodyPr>
          <a:lstStyle/>
          <a:p>
            <a:r>
              <a:rPr lang="en-GB" sz="3600" dirty="0" smtClean="0">
                <a:solidFill>
                  <a:srgbClr val="7F7F7F"/>
                </a:solidFill>
              </a:rPr>
              <a:t>Average monthly income over 200,000 </a:t>
            </a:r>
          </a:p>
          <a:p>
            <a:endParaRPr lang="en-GB" sz="3600" dirty="0">
              <a:solidFill>
                <a:srgbClr val="7F7F7F"/>
              </a:solidFill>
            </a:endParaRPr>
          </a:p>
          <a:p>
            <a:r>
              <a:rPr lang="en-GB" sz="3600" dirty="0" smtClean="0">
                <a:solidFill>
                  <a:srgbClr val="7F7F7F"/>
                </a:solidFill>
              </a:rPr>
              <a:t>Urban and rural populations within 100km of a major urban centre</a:t>
            </a:r>
          </a:p>
          <a:p>
            <a:endParaRPr lang="en-GB" sz="3600" dirty="0">
              <a:solidFill>
                <a:srgbClr val="7F7F7F"/>
              </a:solidFill>
            </a:endParaRPr>
          </a:p>
          <a:p>
            <a:r>
              <a:rPr lang="en-GB" sz="3600" dirty="0" smtClean="0">
                <a:solidFill>
                  <a:srgbClr val="7F7F7F"/>
                </a:solidFill>
              </a:rPr>
              <a:t>If rural, village population over 300</a:t>
            </a:r>
            <a:endParaRPr lang="en-GB" sz="3600" dirty="0">
              <a:solidFill>
                <a:srgbClr val="7F7F7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7923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 w="25400">
            <a:solidFill>
              <a:srgbClr val="FF6600"/>
            </a:solidFill>
          </a:ln>
        </p:spPr>
        <p:txBody>
          <a:bodyPr/>
          <a:lstStyle/>
          <a:p>
            <a:r>
              <a:rPr lang="en-GB" dirty="0" smtClean="0"/>
              <a:t>Key Partners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3600" dirty="0" smtClean="0">
                <a:solidFill>
                  <a:srgbClr val="7F7F7F"/>
                </a:solidFill>
              </a:rPr>
              <a:t>Product Suppliers</a:t>
            </a:r>
          </a:p>
          <a:p>
            <a:endParaRPr lang="en-GB" sz="3600" dirty="0" smtClean="0">
              <a:solidFill>
                <a:srgbClr val="7F7F7F"/>
              </a:solidFill>
            </a:endParaRPr>
          </a:p>
          <a:p>
            <a:r>
              <a:rPr lang="en-GB" sz="3600" dirty="0" smtClean="0">
                <a:solidFill>
                  <a:srgbClr val="7F7F7F"/>
                </a:solidFill>
              </a:rPr>
              <a:t>Financial Service Providers</a:t>
            </a:r>
          </a:p>
          <a:p>
            <a:endParaRPr lang="en-GB" sz="3600" dirty="0" smtClean="0">
              <a:solidFill>
                <a:srgbClr val="7F7F7F"/>
              </a:solidFill>
            </a:endParaRPr>
          </a:p>
          <a:p>
            <a:r>
              <a:rPr lang="en-GB" sz="3600" dirty="0" smtClean="0">
                <a:solidFill>
                  <a:srgbClr val="7F7F7F"/>
                </a:solidFill>
              </a:rPr>
              <a:t>Credit Check Bureau (First Access)</a:t>
            </a:r>
          </a:p>
          <a:p>
            <a:endParaRPr lang="en-GB" sz="3600" dirty="0" smtClean="0">
              <a:solidFill>
                <a:srgbClr val="7F7F7F"/>
              </a:solidFill>
            </a:endParaRPr>
          </a:p>
          <a:p>
            <a:r>
              <a:rPr lang="en-GB" sz="3600" dirty="0" err="1" smtClean="0">
                <a:solidFill>
                  <a:srgbClr val="7F7F7F"/>
                </a:solidFill>
              </a:rPr>
              <a:t>BoT</a:t>
            </a:r>
            <a:r>
              <a:rPr lang="en-GB" sz="3600" dirty="0" smtClean="0">
                <a:solidFill>
                  <a:srgbClr val="7F7F7F"/>
                </a:solidFill>
              </a:rPr>
              <a:t> / TRA</a:t>
            </a:r>
            <a:endParaRPr lang="en-GB" sz="3600" dirty="0">
              <a:solidFill>
                <a:srgbClr val="7F7F7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735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 w="25400">
            <a:solidFill>
              <a:srgbClr val="FF6600"/>
            </a:solidFill>
          </a:ln>
        </p:spPr>
        <p:txBody>
          <a:bodyPr/>
          <a:lstStyle/>
          <a:p>
            <a:r>
              <a:rPr lang="en-GB" dirty="0" smtClean="0"/>
              <a:t>Cost Structure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3600" dirty="0" smtClean="0">
                <a:solidFill>
                  <a:srgbClr val="7F7F7F"/>
                </a:solidFill>
              </a:rPr>
              <a:t>Salaries / Commission</a:t>
            </a:r>
          </a:p>
          <a:p>
            <a:endParaRPr lang="en-GB" sz="3600" dirty="0" smtClean="0">
              <a:solidFill>
                <a:srgbClr val="7F7F7F"/>
              </a:solidFill>
            </a:endParaRPr>
          </a:p>
          <a:p>
            <a:r>
              <a:rPr lang="en-GB" sz="3600" dirty="0" smtClean="0">
                <a:solidFill>
                  <a:srgbClr val="7F7F7F"/>
                </a:solidFill>
              </a:rPr>
              <a:t>Travel</a:t>
            </a:r>
          </a:p>
          <a:p>
            <a:endParaRPr lang="en-GB" sz="3600" dirty="0" smtClean="0">
              <a:solidFill>
                <a:srgbClr val="7F7F7F"/>
              </a:solidFill>
            </a:endParaRPr>
          </a:p>
          <a:p>
            <a:r>
              <a:rPr lang="en-GB" sz="3600" dirty="0" smtClean="0">
                <a:solidFill>
                  <a:srgbClr val="7F7F7F"/>
                </a:solidFill>
              </a:rPr>
              <a:t>Marketing Material / Media</a:t>
            </a:r>
          </a:p>
          <a:p>
            <a:endParaRPr lang="en-GB" sz="3600" dirty="0" smtClean="0">
              <a:solidFill>
                <a:srgbClr val="7F7F7F"/>
              </a:solidFill>
            </a:endParaRPr>
          </a:p>
          <a:p>
            <a:r>
              <a:rPr lang="en-GB" sz="3600" dirty="0" smtClean="0">
                <a:solidFill>
                  <a:srgbClr val="7F7F7F"/>
                </a:solidFill>
              </a:rPr>
              <a:t>Bad Debt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40765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 w="25400">
            <a:solidFill>
              <a:srgbClr val="FF6600"/>
            </a:solidFill>
          </a:ln>
        </p:spPr>
        <p:txBody>
          <a:bodyPr/>
          <a:lstStyle/>
          <a:p>
            <a:r>
              <a:rPr lang="en-GB" dirty="0" smtClean="0"/>
              <a:t>Revenue Streams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95104"/>
            <a:ext cx="8229600" cy="3840104"/>
          </a:xfrm>
        </p:spPr>
        <p:txBody>
          <a:bodyPr>
            <a:normAutofit/>
          </a:bodyPr>
          <a:lstStyle/>
          <a:p>
            <a:r>
              <a:rPr lang="en-GB" sz="3600" dirty="0" smtClean="0">
                <a:solidFill>
                  <a:schemeClr val="bg1">
                    <a:lumMod val="50000"/>
                  </a:schemeClr>
                </a:solidFill>
              </a:rPr>
              <a:t>Profit from selling high value products (30% margin net)</a:t>
            </a:r>
          </a:p>
          <a:p>
            <a:endParaRPr lang="en-GB" sz="3600" dirty="0">
              <a:solidFill>
                <a:schemeClr val="bg1">
                  <a:lumMod val="50000"/>
                </a:schemeClr>
              </a:solidFill>
            </a:endParaRPr>
          </a:p>
          <a:p>
            <a:r>
              <a:rPr lang="en-GB" sz="3600" dirty="0" smtClean="0">
                <a:solidFill>
                  <a:schemeClr val="bg1">
                    <a:lumMod val="50000"/>
                  </a:schemeClr>
                </a:solidFill>
              </a:rPr>
              <a:t>Interest from loans for those eligible</a:t>
            </a:r>
          </a:p>
          <a:p>
            <a:endParaRPr lang="en-GB" sz="3600" dirty="0">
              <a:solidFill>
                <a:schemeClr val="bg1">
                  <a:lumMod val="50000"/>
                </a:schemeClr>
              </a:solidFill>
            </a:endParaRPr>
          </a:p>
          <a:p>
            <a:r>
              <a:rPr lang="en-GB" sz="3600" dirty="0" smtClean="0">
                <a:solidFill>
                  <a:schemeClr val="bg1">
                    <a:lumMod val="50000"/>
                  </a:schemeClr>
                </a:solidFill>
              </a:rPr>
              <a:t>Interest from savings accounts</a:t>
            </a:r>
            <a:endParaRPr lang="en-GB" sz="36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1753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Clarity.thmx</Template>
  <TotalTime>80</TotalTime>
  <Words>163</Words>
  <Application>Microsoft Office PowerPoint</Application>
  <PresentationFormat>On-screen Show (4:3)</PresentationFormat>
  <Paragraphs>48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9" baseType="lpstr">
      <vt:lpstr>Arial</vt:lpstr>
      <vt:lpstr>Clarity</vt:lpstr>
      <vt:lpstr>Daka Bidhaa</vt:lpstr>
      <vt:lpstr>The Product</vt:lpstr>
      <vt:lpstr>Value Proposition</vt:lpstr>
      <vt:lpstr>Customer Segments</vt:lpstr>
      <vt:lpstr>Key Partners</vt:lpstr>
      <vt:lpstr>Cost Structure</vt:lpstr>
      <vt:lpstr>Revenue Streams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David Taylor</dc:creator>
  <cp:lastModifiedBy>Elvis Mushi</cp:lastModifiedBy>
  <cp:revision>7</cp:revision>
  <dcterms:created xsi:type="dcterms:W3CDTF">2015-12-04T07:26:40Z</dcterms:created>
  <dcterms:modified xsi:type="dcterms:W3CDTF">2015-12-07T14:13:35Z</dcterms:modified>
</cp:coreProperties>
</file>